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7" roundtripDataSignature="AMtx7mhWtxCyzCYck/GEuXfYPYOXj91k5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5EA4052-2B44-4AF4-9B69-28ED939780AE}">
  <a:tblStyle styleId="{F5EA4052-2B44-4AF4-9B69-28ED939780A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0496f20241_0_1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g20496f20241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0496f2024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0496f20241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05a028161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05a028161e_0_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0496f2024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0496f20241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0496f2024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0496f20241_0_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0496f2024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0496f20241_0_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0496f2024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0496f20241_0_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0496f2024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0496f20241_0_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0496f2024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0496f20241_0_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 which run is it that has the problems???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4d84b94720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g14d84b94720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05a028161e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3" name="Google Shape;283;g205a028161e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05a028161e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g205a028161e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05a02813c8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0" name="Google Shape;300;g205a02813c8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05a028161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8" name="Google Shape;308;g205a028161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05a02813c8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g205a02813c8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05a028161e_0_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g205a028161e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05a02813c8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05a02813c8_0_2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205a02813c8_0_2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05a02813c8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g205a02813c8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1" name="Google Shape;35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0496f20241_0_1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g20496f20241_0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8" name="Google Shape;36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4e48af5a86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g14e48af5a86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05a02813c8_0_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g205a02813c8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05a02813c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05a02813c8_0_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05a02813c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05a02813c8_0_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05a02813c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05a02813c8_0_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sp>
        <p:nvSpPr>
          <p:cNvPr id="85" name="Google Shape;85;g20496f20241_0_78"/>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 name="Google Shape;86;g20496f20241_0_78"/>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lvl1pPr indent="-406400" lvl="0" marL="457200" rtl="0">
              <a:spcBef>
                <a:spcPts val="1000"/>
              </a:spcBef>
              <a:spcAft>
                <a:spcPts val="0"/>
              </a:spcAft>
              <a:buSzPts val="2800"/>
              <a:buChar char="•"/>
              <a:defRPr/>
            </a:lvl1pPr>
            <a:lvl2pPr indent="-381000" lvl="1" marL="914400" rtl="0">
              <a:spcBef>
                <a:spcPts val="500"/>
              </a:spcBef>
              <a:spcAft>
                <a:spcPts val="0"/>
              </a:spcAft>
              <a:buSzPts val="2400"/>
              <a:buChar char="•"/>
              <a:defRPr/>
            </a:lvl2pPr>
            <a:lvl3pPr indent="-355600" lvl="2" marL="1371600" rtl="0">
              <a:spcBef>
                <a:spcPts val="500"/>
              </a:spcBef>
              <a:spcAft>
                <a:spcPts val="0"/>
              </a:spcAft>
              <a:buSzPts val="2000"/>
              <a:buChar char="•"/>
              <a:defRPr/>
            </a:lvl3pPr>
            <a:lvl4pPr indent="-342900" lvl="3" marL="1828800" rtl="0">
              <a:spcBef>
                <a:spcPts val="500"/>
              </a:spcBef>
              <a:spcAft>
                <a:spcPts val="0"/>
              </a:spcAft>
              <a:buSzPts val="1800"/>
              <a:buChar char="•"/>
              <a:defRPr/>
            </a:lvl4pPr>
            <a:lvl5pPr indent="-342900" lvl="4" marL="2286000" rtl="0">
              <a:spcBef>
                <a:spcPts val="500"/>
              </a:spcBef>
              <a:spcAft>
                <a:spcPts val="0"/>
              </a:spcAft>
              <a:buSzPts val="1800"/>
              <a:buChar char="•"/>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87" name="Google Shape;87;g20496f20241_0_78"/>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2"/>
          <p:cNvSpPr/>
          <p:nvPr>
            <p:ph idx="2" type="pic"/>
          </p:nvPr>
        </p:nvSpPr>
        <p:spPr>
          <a:xfrm>
            <a:off x="5183188" y="987425"/>
            <a:ext cx="6172200" cy="4873625"/>
          </a:xfrm>
          <a:prstGeom prst="rect">
            <a:avLst/>
          </a:prstGeom>
          <a:noFill/>
          <a:ln>
            <a:noFill/>
          </a:ln>
        </p:spPr>
      </p:sp>
      <p:sp>
        <p:nvSpPr>
          <p:cNvPr id="68" name="Google Shape;68;p3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indico.cern.ch/event/121702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jp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1" Type="http://schemas.openxmlformats.org/officeDocument/2006/relationships/image" Target="../media/image38.png"/><Relationship Id="rId10" Type="http://schemas.openxmlformats.org/officeDocument/2006/relationships/image" Target="../media/image41.jpg"/><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codimd.web.cern.ch/pvIX3mqnS3KdSlV6xV65Mw" TargetMode="External"/><Relationship Id="rId4" Type="http://schemas.openxmlformats.org/officeDocument/2006/relationships/hyperlink" Target="https://codimd.web.cern.ch/pvIX3mqnS3KdSlV6xV65Mw" TargetMode="External"/><Relationship Id="rId9" Type="http://schemas.openxmlformats.org/officeDocument/2006/relationships/image" Target="../media/image40.jpg"/><Relationship Id="rId5" Type="http://schemas.openxmlformats.org/officeDocument/2006/relationships/hyperlink" Target="https://pcata007.cern.ch/elog/Maintenance/page1" TargetMode="External"/><Relationship Id="rId6" Type="http://schemas.openxmlformats.org/officeDocument/2006/relationships/hyperlink" Target="https://pcata007.cern.ch/elog/Maintenance/page1" TargetMode="External"/><Relationship Id="rId7" Type="http://schemas.openxmlformats.org/officeDocument/2006/relationships/hyperlink" Target="https://pcata007.cern.ch/elog/Maintenance/page1" TargetMode="External"/><Relationship Id="rId8" Type="http://schemas.openxmlformats.org/officeDocument/2006/relationships/hyperlink" Target="https://gopro.com/v/m0gDZPz1PLM8O"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
          <p:cNvPicPr preferRelativeResize="0"/>
          <p:nvPr/>
        </p:nvPicPr>
        <p:blipFill rotWithShape="1">
          <a:blip r:embed="rId3">
            <a:alphaModFix/>
          </a:blip>
          <a:srcRect b="8027" l="0" r="0" t="17228"/>
          <a:stretch/>
        </p:blipFill>
        <p:spPr>
          <a:xfrm>
            <a:off x="-49133" y="633"/>
            <a:ext cx="12234069" cy="6857999"/>
          </a:xfrm>
          <a:prstGeom prst="rect">
            <a:avLst/>
          </a:prstGeom>
          <a:noFill/>
          <a:ln>
            <a:noFill/>
          </a:ln>
        </p:spPr>
      </p:pic>
      <p:sp>
        <p:nvSpPr>
          <p:cNvPr id="93" name="Google Shape;93;p1"/>
          <p:cNvSpPr/>
          <p:nvPr/>
        </p:nvSpPr>
        <p:spPr>
          <a:xfrm>
            <a:off x="-42068" y="4666200"/>
            <a:ext cx="12234069" cy="2192000"/>
          </a:xfrm>
          <a:prstGeom prst="rect">
            <a:avLst/>
          </a:prstGeom>
          <a:solidFill>
            <a:srgbClr val="184482">
              <a:alpha val="68627"/>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94" name="Google Shape;94;p1"/>
          <p:cNvSpPr txBox="1"/>
          <p:nvPr>
            <p:ph type="ctrTitle"/>
          </p:nvPr>
        </p:nvSpPr>
        <p:spPr>
          <a:xfrm>
            <a:off x="-63263" y="4533341"/>
            <a:ext cx="10492000" cy="1884000"/>
          </a:xfrm>
          <a:prstGeom prst="rect">
            <a:avLst/>
          </a:prstGeom>
          <a:noFill/>
          <a:ln>
            <a:noFill/>
          </a:ln>
        </p:spPr>
        <p:txBody>
          <a:bodyPr anchorCtr="0" anchor="b" bIns="121900" lIns="121900" spcFirstLastPara="1" rIns="121900" wrap="square" tIns="121900">
            <a:normAutofit/>
          </a:bodyPr>
          <a:lstStyle/>
          <a:p>
            <a:pPr indent="0" lvl="0" marL="0" rtl="0" algn="l">
              <a:lnSpc>
                <a:spcPct val="90000"/>
              </a:lnSpc>
              <a:spcBef>
                <a:spcPts val="0"/>
              </a:spcBef>
              <a:spcAft>
                <a:spcPts val="0"/>
              </a:spcAft>
              <a:buClr>
                <a:schemeClr val="lt1"/>
              </a:buClr>
              <a:buSzPts val="8000"/>
              <a:buFont typeface="Arial"/>
              <a:buNone/>
            </a:pPr>
            <a:r>
              <a:rPr b="1" lang="en-US" sz="8000">
                <a:solidFill>
                  <a:schemeClr val="lt1"/>
                </a:solidFill>
                <a:latin typeface="Arial"/>
                <a:ea typeface="Arial"/>
                <a:cs typeface="Arial"/>
                <a:sym typeface="Arial"/>
              </a:rPr>
              <a:t>CIS Tech Update</a:t>
            </a:r>
            <a:endParaRPr b="1" sz="2400">
              <a:solidFill>
                <a:schemeClr val="lt1"/>
              </a:solidFill>
              <a:latin typeface="Arial"/>
              <a:ea typeface="Arial"/>
              <a:cs typeface="Arial"/>
              <a:sym typeface="Arial"/>
            </a:endParaRPr>
          </a:p>
        </p:txBody>
      </p:sp>
      <p:sp>
        <p:nvSpPr>
          <p:cNvPr id="95" name="Google Shape;95;p1"/>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p>
            <a:pPr indent="0" lvl="0" marL="0" rtl="0" algn="r">
              <a:lnSpc>
                <a:spcPct val="100000"/>
              </a:lnSpc>
              <a:spcBef>
                <a:spcPts val="0"/>
              </a:spcBef>
              <a:spcAft>
                <a:spcPts val="0"/>
              </a:spcAft>
              <a:buSzPts val="1200"/>
              <a:buNone/>
            </a:pPr>
            <a:fld id="{00000000-1234-1234-1234-123412341234}" type="slidenum">
              <a:rPr lang="en-US">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96" name="Google Shape;96;p1"/>
          <p:cNvSpPr txBox="1"/>
          <p:nvPr/>
        </p:nvSpPr>
        <p:spPr>
          <a:xfrm>
            <a:off x="-42067" y="4666200"/>
            <a:ext cx="7652400" cy="614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Chicago Meeting, </a:t>
            </a:r>
            <a:r>
              <a:rPr b="1" lang="en-US" sz="2400">
                <a:solidFill>
                  <a:schemeClr val="lt1"/>
                </a:solidFill>
              </a:rPr>
              <a:t>February 6th</a:t>
            </a:r>
            <a:r>
              <a:rPr b="1" i="0" lang="en-US" sz="2400" u="none" cap="none" strike="noStrike">
                <a:solidFill>
                  <a:schemeClr val="lt1"/>
                </a:solidFill>
                <a:latin typeface="Arial"/>
                <a:ea typeface="Arial"/>
                <a:cs typeface="Arial"/>
                <a:sym typeface="Arial"/>
              </a:rPr>
              <a:t>, 202</a:t>
            </a:r>
            <a:r>
              <a:rPr b="1" lang="en-US" sz="2400">
                <a:solidFill>
                  <a:schemeClr val="lt1"/>
                </a:solidFill>
              </a:rPr>
              <a:t>3</a:t>
            </a:r>
            <a:endParaRPr b="1" i="0" sz="2400" u="none" cap="none" strike="noStrike">
              <a:solidFill>
                <a:schemeClr val="lt1"/>
              </a:solidFill>
              <a:latin typeface="Arial"/>
              <a:ea typeface="Arial"/>
              <a:cs typeface="Arial"/>
              <a:sym typeface="Arial"/>
            </a:endParaRPr>
          </a:p>
        </p:txBody>
      </p:sp>
      <p:pic>
        <p:nvPicPr>
          <p:cNvPr id="97" name="Google Shape;97;p1"/>
          <p:cNvPicPr preferRelativeResize="0"/>
          <p:nvPr/>
        </p:nvPicPr>
        <p:blipFill rotWithShape="1">
          <a:blip r:embed="rId4">
            <a:alphaModFix/>
          </a:blip>
          <a:srcRect b="0" l="0" r="0" t="0"/>
          <a:stretch/>
        </p:blipFill>
        <p:spPr>
          <a:xfrm>
            <a:off x="10463901" y="5137185"/>
            <a:ext cx="1249967" cy="1249967"/>
          </a:xfrm>
          <a:prstGeom prst="rect">
            <a:avLst/>
          </a:prstGeom>
          <a:noFill/>
          <a:ln>
            <a:noFill/>
          </a:ln>
        </p:spPr>
      </p:pic>
      <p:sp>
        <p:nvSpPr>
          <p:cNvPr id="98" name="Google Shape;98;p1"/>
          <p:cNvSpPr txBox="1"/>
          <p:nvPr/>
        </p:nvSpPr>
        <p:spPr>
          <a:xfrm>
            <a:off x="-56198" y="6075091"/>
            <a:ext cx="11948800" cy="7572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Peter Camporeale and Jacky Li</a:t>
            </a:r>
            <a:endParaRPr b="0" i="0" sz="2400" u="none" cap="none" strike="noStrike">
              <a:solidFill>
                <a:schemeClr val="lt1"/>
              </a:solidFill>
              <a:latin typeface="Arial"/>
              <a:ea typeface="Arial"/>
              <a:cs typeface="Arial"/>
              <a:sym typeface="Arial"/>
            </a:endParaRPr>
          </a:p>
        </p:txBody>
      </p:sp>
      <p:pic>
        <p:nvPicPr>
          <p:cNvPr id="99" name="Google Shape;99;p1"/>
          <p:cNvPicPr preferRelativeResize="0"/>
          <p:nvPr/>
        </p:nvPicPr>
        <p:blipFill rotWithShape="1">
          <a:blip r:embed="rId5">
            <a:alphaModFix/>
          </a:blip>
          <a:srcRect b="0" l="0" r="0" t="0"/>
          <a:stretch/>
        </p:blipFill>
        <p:spPr>
          <a:xfrm>
            <a:off x="8274830" y="4886649"/>
            <a:ext cx="1379700" cy="1751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20496f20241_0_169"/>
          <p:cNvSpPr txBox="1"/>
          <p:nvPr/>
        </p:nvSpPr>
        <p:spPr>
          <a:xfrm>
            <a:off x="0" y="0"/>
            <a:ext cx="12192000" cy="193950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Arial"/>
                <a:ea typeface="Arial"/>
                <a:cs typeface="Arial"/>
                <a:sym typeface="Arial"/>
              </a:rPr>
              <a:t>2.a. Re</a:t>
            </a:r>
            <a:r>
              <a:rPr b="1" lang="en-US" sz="4800">
                <a:solidFill>
                  <a:schemeClr val="lt1"/>
                </a:solidFill>
              </a:rPr>
              <a:t>processing</a:t>
            </a:r>
            <a:r>
              <a:rPr b="1" i="0" lang="en-US" sz="4800" u="none" cap="none" strike="noStrike">
                <a:solidFill>
                  <a:schemeClr val="lt1"/>
                </a:solidFill>
                <a:latin typeface="Arial"/>
                <a:ea typeface="Arial"/>
                <a:cs typeface="Arial"/>
                <a:sym typeface="Arial"/>
              </a:rPr>
              <a:t> </a:t>
            </a:r>
            <a:r>
              <a:rPr b="1" lang="en-US" sz="4800">
                <a:solidFill>
                  <a:schemeClr val="lt1"/>
                </a:solidFill>
              </a:rPr>
              <a:t>Procedure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 name="Google Shape;182;g20496f20241_0_16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83" name="Google Shape;183;g20496f20241_0_169"/>
          <p:cNvSpPr txBox="1"/>
          <p:nvPr>
            <p:ph idx="1" type="body"/>
          </p:nvPr>
        </p:nvSpPr>
        <p:spPr>
          <a:xfrm>
            <a:off x="683992" y="1536667"/>
            <a:ext cx="10824000" cy="5385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b="1">
              <a:solidFill>
                <a:srgbClr val="000000"/>
              </a:solidFill>
            </a:endParaRPr>
          </a:p>
          <a:p>
            <a:pPr indent="-419100" lvl="0" marL="609600" rtl="0" algn="l">
              <a:spcBef>
                <a:spcPts val="1000"/>
              </a:spcBef>
              <a:spcAft>
                <a:spcPts val="0"/>
              </a:spcAft>
              <a:buClr>
                <a:srgbClr val="000000"/>
              </a:buClr>
              <a:buSzPts val="1800"/>
              <a:buAutoNum type="arabicPeriod"/>
            </a:pPr>
            <a:r>
              <a:rPr b="1" lang="en-US">
                <a:solidFill>
                  <a:srgbClr val="000000"/>
                </a:solidFill>
              </a:rPr>
              <a:t>Set reference values (First IOV): </a:t>
            </a:r>
            <a:r>
              <a:rPr lang="en-US">
                <a:solidFill>
                  <a:srgbClr val="000000"/>
                </a:solidFill>
              </a:rPr>
              <a:t>Using March-April runs, we set a reference value for the CIS constants in all channels using the –-recalALL option</a:t>
            </a:r>
            <a:endParaRPr>
              <a:solidFill>
                <a:srgbClr val="000000"/>
              </a:solidFill>
            </a:endParaRPr>
          </a:p>
          <a:p>
            <a:pPr indent="-419100" lvl="0" marL="609600" rtl="0" algn="l">
              <a:spcBef>
                <a:spcPts val="0"/>
              </a:spcBef>
              <a:spcAft>
                <a:spcPts val="0"/>
              </a:spcAft>
              <a:buClr>
                <a:srgbClr val="000000"/>
              </a:buClr>
              <a:buSzPts val="1800"/>
              <a:buAutoNum type="arabicPeriod"/>
            </a:pPr>
            <a:r>
              <a:rPr b="1" lang="en-US">
                <a:solidFill>
                  <a:srgbClr val="000000"/>
                </a:solidFill>
              </a:rPr>
              <a:t>Choose best run_window parameter: </a:t>
            </a:r>
            <a:r>
              <a:rPr lang="en-US">
                <a:solidFill>
                  <a:srgbClr val="000000"/>
                </a:solidFill>
              </a:rPr>
              <a:t>From April-November we compare all channels to the First IOV value above and updated if needed with a threshold of 0.5% deviation. To account for shifts in the constants, we try different run_window (10,7,4,3). This parameter dictates the minimum number of runs in each IOV</a:t>
            </a:r>
            <a:endParaRPr>
              <a:solidFill>
                <a:srgbClr val="000000"/>
              </a:solidFill>
            </a:endParaRPr>
          </a:p>
          <a:p>
            <a:pPr indent="-419100" lvl="0" marL="609600" rtl="0" algn="l">
              <a:spcBef>
                <a:spcPts val="0"/>
              </a:spcBef>
              <a:spcAft>
                <a:spcPts val="0"/>
              </a:spcAft>
              <a:buClr>
                <a:srgbClr val="000000"/>
              </a:buClr>
              <a:buSzPts val="1800"/>
              <a:buAutoNum type="arabicPeriod"/>
            </a:pPr>
            <a:r>
              <a:rPr b="1" lang="en-US">
                <a:solidFill>
                  <a:srgbClr val="000000"/>
                </a:solidFill>
              </a:rPr>
              <a:t>Final adjustments:</a:t>
            </a:r>
            <a:r>
              <a:rPr lang="en-US">
                <a:solidFill>
                  <a:srgbClr val="000000"/>
                </a:solidFill>
              </a:rPr>
              <a:t> Merge all of the .db files after running the above process for each partition. Some channels have more variation, so we may need to set a smaller threshold by hand (~0.1%)</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20496f20241_0_7"/>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89" name="Google Shape;189;g20496f20241_0_7"/>
          <p:cNvPicPr preferRelativeResize="0"/>
          <p:nvPr/>
        </p:nvPicPr>
        <p:blipFill>
          <a:blip r:embed="rId3">
            <a:alphaModFix/>
          </a:blip>
          <a:stretch>
            <a:fillRect/>
          </a:stretch>
        </p:blipFill>
        <p:spPr>
          <a:xfrm>
            <a:off x="647625" y="2057050"/>
            <a:ext cx="4940300" cy="3562475"/>
          </a:xfrm>
          <a:prstGeom prst="rect">
            <a:avLst/>
          </a:prstGeom>
          <a:noFill/>
          <a:ln>
            <a:noFill/>
          </a:ln>
        </p:spPr>
      </p:pic>
      <p:pic>
        <p:nvPicPr>
          <p:cNvPr id="190" name="Google Shape;190;g20496f20241_0_7"/>
          <p:cNvPicPr preferRelativeResize="0"/>
          <p:nvPr/>
        </p:nvPicPr>
        <p:blipFill>
          <a:blip r:embed="rId4">
            <a:alphaModFix/>
          </a:blip>
          <a:stretch>
            <a:fillRect/>
          </a:stretch>
        </p:blipFill>
        <p:spPr>
          <a:xfrm>
            <a:off x="6695525" y="2057050"/>
            <a:ext cx="4940300" cy="3562466"/>
          </a:xfrm>
          <a:prstGeom prst="rect">
            <a:avLst/>
          </a:prstGeom>
          <a:noFill/>
          <a:ln>
            <a:noFill/>
          </a:ln>
        </p:spPr>
      </p:pic>
      <p:sp>
        <p:nvSpPr>
          <p:cNvPr id="191" name="Google Shape;191;g20496f20241_0_7"/>
          <p:cNvSpPr txBox="1"/>
          <p:nvPr/>
        </p:nvSpPr>
        <p:spPr>
          <a:xfrm>
            <a:off x="7729908" y="5365808"/>
            <a:ext cx="3566700" cy="1416000"/>
          </a:xfrm>
          <a:prstGeom prst="rect">
            <a:avLst/>
          </a:prstGeom>
          <a:noFill/>
          <a:ln cap="flat" cmpd="sng" w="9525">
            <a:solidFill>
              <a:srgbClr val="FF00FF"/>
            </a:solidFill>
            <a:prstDash val="solid"/>
            <a:round/>
            <a:headEnd len="sm" w="sm" type="none"/>
            <a:tailEnd len="sm" w="sm" type="none"/>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t>Run Window = 3 (4 was not quite enough to recalibrate the ones at the end of the reprocessing period)</a:t>
            </a:r>
            <a:endParaRPr sz="1900"/>
          </a:p>
        </p:txBody>
      </p:sp>
      <p:sp>
        <p:nvSpPr>
          <p:cNvPr id="192" name="Google Shape;192;g20496f20241_0_7"/>
          <p:cNvSpPr txBox="1"/>
          <p:nvPr/>
        </p:nvSpPr>
        <p:spPr>
          <a:xfrm>
            <a:off x="1731075" y="5365801"/>
            <a:ext cx="3566700" cy="1416000"/>
          </a:xfrm>
          <a:prstGeom prst="rect">
            <a:avLst/>
          </a:prstGeom>
          <a:noFill/>
          <a:ln cap="flat" cmpd="sng" w="9525">
            <a:solidFill>
              <a:srgbClr val="FF00FF"/>
            </a:solidFill>
            <a:prstDash val="solid"/>
            <a:round/>
            <a:headEnd len="sm" w="sm" type="none"/>
            <a:tailEnd len="sm" w="sm" type="none"/>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t>Run Window = 10 (there are periods where the CIS constant has not been at a value for more than 10 runs)</a:t>
            </a:r>
            <a:endParaRPr sz="1900"/>
          </a:p>
        </p:txBody>
      </p:sp>
      <p:cxnSp>
        <p:nvCxnSpPr>
          <p:cNvPr id="193" name="Google Shape;193;g20496f20241_0_7"/>
          <p:cNvCxnSpPr/>
          <p:nvPr/>
        </p:nvCxnSpPr>
        <p:spPr>
          <a:xfrm>
            <a:off x="5297775" y="3629358"/>
            <a:ext cx="1741800" cy="7500"/>
          </a:xfrm>
          <a:prstGeom prst="straightConnector1">
            <a:avLst/>
          </a:prstGeom>
          <a:noFill/>
          <a:ln cap="flat" cmpd="sng" w="76200">
            <a:solidFill>
              <a:srgbClr val="FF00FF"/>
            </a:solidFill>
            <a:prstDash val="solid"/>
            <a:round/>
            <a:headEnd len="med" w="med" type="none"/>
            <a:tailEnd len="med" w="med" type="triangle"/>
          </a:ln>
        </p:spPr>
      </p:cxnSp>
      <p:sp>
        <p:nvSpPr>
          <p:cNvPr id="194" name="Google Shape;194;g20496f20241_0_7"/>
          <p:cNvSpPr txBox="1"/>
          <p:nvPr/>
        </p:nvSpPr>
        <p:spPr>
          <a:xfrm>
            <a:off x="0" y="0"/>
            <a:ext cx="12192000" cy="193950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Arial"/>
                <a:ea typeface="Arial"/>
                <a:cs typeface="Arial"/>
                <a:sym typeface="Arial"/>
              </a:rPr>
              <a:t>2.</a:t>
            </a:r>
            <a:r>
              <a:rPr b="1" lang="en-US" sz="4800">
                <a:solidFill>
                  <a:schemeClr val="lt1"/>
                </a:solidFill>
              </a:rPr>
              <a:t>a. Multiple IOV Choice</a:t>
            </a:r>
            <a:endParaRPr b="1" sz="4800">
              <a:solidFill>
                <a:schemeClr val="lt1"/>
              </a:solidFil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 name="Google Shape;195;g20496f20241_0_7"/>
          <p:cNvSpPr/>
          <p:nvPr/>
        </p:nvSpPr>
        <p:spPr>
          <a:xfrm>
            <a:off x="4679825" y="3345725"/>
            <a:ext cx="618000" cy="462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05a028161e_0_54"/>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1" name="Google Shape;201;g205a028161e_0_54"/>
          <p:cNvSpPr txBox="1"/>
          <p:nvPr/>
        </p:nvSpPr>
        <p:spPr>
          <a:xfrm>
            <a:off x="0" y="0"/>
            <a:ext cx="12192000" cy="193950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Arial"/>
                <a:ea typeface="Arial"/>
                <a:cs typeface="Arial"/>
                <a:sym typeface="Arial"/>
              </a:rPr>
              <a:t>2.</a:t>
            </a:r>
            <a:r>
              <a:rPr b="1" lang="en-US" sz="4800">
                <a:solidFill>
                  <a:schemeClr val="lt1"/>
                </a:solidFill>
              </a:rPr>
              <a:t>a. Common Issues</a:t>
            </a:r>
            <a:endParaRPr b="1" sz="4800">
              <a:solidFill>
                <a:schemeClr val="lt1"/>
              </a:solidFil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02" name="Google Shape;202;g205a028161e_0_54"/>
          <p:cNvPicPr preferRelativeResize="0"/>
          <p:nvPr/>
        </p:nvPicPr>
        <p:blipFill>
          <a:blip r:embed="rId3">
            <a:alphaModFix/>
          </a:blip>
          <a:stretch>
            <a:fillRect/>
          </a:stretch>
        </p:blipFill>
        <p:spPr>
          <a:xfrm>
            <a:off x="683175" y="2286225"/>
            <a:ext cx="4834649" cy="3486299"/>
          </a:xfrm>
          <a:prstGeom prst="rect">
            <a:avLst/>
          </a:prstGeom>
          <a:noFill/>
          <a:ln>
            <a:noFill/>
          </a:ln>
        </p:spPr>
      </p:pic>
      <p:pic>
        <p:nvPicPr>
          <p:cNvPr id="203" name="Google Shape;203;g205a028161e_0_54"/>
          <p:cNvPicPr preferRelativeResize="0"/>
          <p:nvPr/>
        </p:nvPicPr>
        <p:blipFill>
          <a:blip r:embed="rId4">
            <a:alphaModFix/>
          </a:blip>
          <a:stretch>
            <a:fillRect/>
          </a:stretch>
        </p:blipFill>
        <p:spPr>
          <a:xfrm>
            <a:off x="6546525" y="2371175"/>
            <a:ext cx="4574550" cy="3298725"/>
          </a:xfrm>
          <a:prstGeom prst="rect">
            <a:avLst/>
          </a:prstGeom>
          <a:noFill/>
          <a:ln>
            <a:noFill/>
          </a:ln>
        </p:spPr>
      </p:pic>
      <p:sp>
        <p:nvSpPr>
          <p:cNvPr id="204" name="Google Shape;204;g205a028161e_0_54"/>
          <p:cNvSpPr txBox="1"/>
          <p:nvPr/>
        </p:nvSpPr>
        <p:spPr>
          <a:xfrm>
            <a:off x="7510450" y="5581825"/>
            <a:ext cx="3433800" cy="8313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Jumps that need to be cross-referenced with the laser calibration system. Do they also see a jump? </a:t>
            </a:r>
            <a:endParaRPr/>
          </a:p>
        </p:txBody>
      </p:sp>
      <p:sp>
        <p:nvSpPr>
          <p:cNvPr id="205" name="Google Shape;205;g205a028161e_0_54"/>
          <p:cNvSpPr txBox="1"/>
          <p:nvPr/>
        </p:nvSpPr>
        <p:spPr>
          <a:xfrm>
            <a:off x="2084025" y="5669900"/>
            <a:ext cx="3433800" cy="8313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The update value does not seem to match the value of the calibration runs (deviation less than 0.5%)</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20496f20241_0_17"/>
          <p:cNvSpPr txBox="1"/>
          <p:nvPr>
            <p:ph idx="1" type="body"/>
          </p:nvPr>
        </p:nvSpPr>
        <p:spPr>
          <a:xfrm>
            <a:off x="392325" y="2335414"/>
            <a:ext cx="6052200" cy="4430700"/>
          </a:xfrm>
          <a:prstGeom prst="rect">
            <a:avLst/>
          </a:prstGeom>
        </p:spPr>
        <p:txBody>
          <a:bodyPr anchorCtr="0" anchor="t" bIns="45700" lIns="91425" spcFirstLastPara="1" rIns="91425" wrap="square" tIns="45700">
            <a:normAutofit lnSpcReduction="10000"/>
          </a:bodyPr>
          <a:lstStyle/>
          <a:p>
            <a:pPr indent="-482600" lvl="0" marL="609600" rtl="0" algn="l">
              <a:spcBef>
                <a:spcPts val="1000"/>
              </a:spcBef>
              <a:spcAft>
                <a:spcPts val="0"/>
              </a:spcAft>
              <a:buClr>
                <a:srgbClr val="000000"/>
              </a:buClr>
              <a:buSzPts val="2800"/>
              <a:buChar char="●"/>
            </a:pPr>
            <a:r>
              <a:rPr lang="en-US">
                <a:solidFill>
                  <a:srgbClr val="000000"/>
                </a:solidFill>
              </a:rPr>
              <a:t>CIS runs from April 21 - November 28 (to end of Run 3 data taking in 2022)</a:t>
            </a:r>
            <a:endParaRPr sz="2400">
              <a:solidFill>
                <a:srgbClr val="000000"/>
              </a:solidFill>
            </a:endParaRPr>
          </a:p>
          <a:p>
            <a:pPr indent="-482600" lvl="0" marL="609600" rtl="0" algn="l">
              <a:spcBef>
                <a:spcPts val="0"/>
              </a:spcBef>
              <a:spcAft>
                <a:spcPts val="0"/>
              </a:spcAft>
              <a:buClr>
                <a:schemeClr val="accent6"/>
              </a:buClr>
              <a:buSzPts val="2800"/>
              <a:buChar char="●"/>
            </a:pPr>
            <a:r>
              <a:rPr lang="en-US">
                <a:solidFill>
                  <a:srgbClr val="000000"/>
                </a:solidFill>
              </a:rPr>
              <a:t>115 Channels updated (with respect to reference value)</a:t>
            </a:r>
            <a:endParaRPr>
              <a:solidFill>
                <a:srgbClr val="000000"/>
              </a:solidFill>
            </a:endParaRPr>
          </a:p>
          <a:p>
            <a:pPr indent="-381000" lvl="1" marL="914400" rtl="0" algn="l">
              <a:spcBef>
                <a:spcPts val="0"/>
              </a:spcBef>
              <a:spcAft>
                <a:spcPts val="0"/>
              </a:spcAft>
              <a:buClr>
                <a:schemeClr val="accent6"/>
              </a:buClr>
              <a:buSzPts val="2400"/>
              <a:buChar char="○"/>
            </a:pPr>
            <a:r>
              <a:rPr lang="en-US">
                <a:solidFill>
                  <a:schemeClr val="accent6"/>
                </a:solidFill>
              </a:rPr>
              <a:t>66 Good (&gt;1 successful calibration)</a:t>
            </a:r>
            <a:endParaRPr>
              <a:solidFill>
                <a:schemeClr val="accent6"/>
              </a:solidFill>
            </a:endParaRPr>
          </a:p>
          <a:p>
            <a:pPr indent="-381000" lvl="1" marL="914400" rtl="0" algn="l">
              <a:spcBef>
                <a:spcPts val="0"/>
              </a:spcBef>
              <a:spcAft>
                <a:spcPts val="0"/>
              </a:spcAft>
              <a:buClr>
                <a:srgbClr val="F1C232"/>
              </a:buClr>
              <a:buSzPts val="2400"/>
              <a:buChar char="○"/>
            </a:pPr>
            <a:r>
              <a:rPr lang="en-US">
                <a:solidFill>
                  <a:srgbClr val="F1C232"/>
                </a:solidFill>
              </a:rPr>
              <a:t>20 Masked</a:t>
            </a:r>
            <a:endParaRPr>
              <a:solidFill>
                <a:srgbClr val="F1C232"/>
              </a:solidFill>
            </a:endParaRPr>
          </a:p>
          <a:p>
            <a:pPr indent="-381000" lvl="1" marL="914400" rtl="0" algn="l">
              <a:spcBef>
                <a:spcPts val="0"/>
              </a:spcBef>
              <a:spcAft>
                <a:spcPts val="0"/>
              </a:spcAft>
              <a:buClr>
                <a:srgbClr val="F1C232"/>
              </a:buClr>
              <a:buSzPts val="2400"/>
              <a:buChar char="○"/>
            </a:pPr>
            <a:r>
              <a:rPr lang="en-US">
                <a:solidFill>
                  <a:srgbClr val="F1C232"/>
                </a:solidFill>
              </a:rPr>
              <a:t>29 Affected</a:t>
            </a:r>
            <a:endParaRPr>
              <a:solidFill>
                <a:srgbClr val="F1C232"/>
              </a:solidFill>
            </a:endParaRPr>
          </a:p>
          <a:p>
            <a:pPr indent="-482600" lvl="0" marL="609600" rtl="0" algn="l">
              <a:spcBef>
                <a:spcPts val="0"/>
              </a:spcBef>
              <a:spcAft>
                <a:spcPts val="0"/>
              </a:spcAft>
              <a:buClr>
                <a:srgbClr val="E69138"/>
              </a:buClr>
              <a:buSzPts val="2800"/>
              <a:buChar char="●"/>
            </a:pPr>
            <a:r>
              <a:rPr lang="en-US">
                <a:solidFill>
                  <a:srgbClr val="E69138"/>
                </a:solidFill>
              </a:rPr>
              <a:t>73 &gt;5% change </a:t>
            </a:r>
            <a:endParaRPr>
              <a:solidFill>
                <a:srgbClr val="E69138"/>
              </a:solidFill>
            </a:endParaRPr>
          </a:p>
          <a:p>
            <a:pPr indent="0" lvl="0" marL="457200" rtl="0" algn="l">
              <a:spcBef>
                <a:spcPts val="1000"/>
              </a:spcBef>
              <a:spcAft>
                <a:spcPts val="0"/>
              </a:spcAft>
              <a:buNone/>
            </a:pPr>
            <a:r>
              <a:t/>
            </a:r>
            <a:endParaRPr>
              <a:highlight>
                <a:schemeClr val="accent6"/>
              </a:highlight>
            </a:endParaRPr>
          </a:p>
          <a:p>
            <a:pPr indent="-482600" lvl="0" marL="609600" marR="0" rtl="0" algn="l">
              <a:lnSpc>
                <a:spcPct val="90000"/>
              </a:lnSpc>
              <a:spcBef>
                <a:spcPts val="1000"/>
              </a:spcBef>
              <a:spcAft>
                <a:spcPts val="0"/>
              </a:spcAft>
              <a:buClr>
                <a:srgbClr val="FF0000"/>
              </a:buClr>
              <a:buSzPts val="2800"/>
              <a:buChar char="●"/>
            </a:pPr>
            <a:r>
              <a:rPr lang="en-US">
                <a:solidFill>
                  <a:srgbClr val="FF0000"/>
                </a:solidFill>
              </a:rPr>
              <a:t>Plots are preliminary, subject to further improvements</a:t>
            </a:r>
            <a:endParaRPr>
              <a:solidFill>
                <a:srgbClr val="FF0000"/>
              </a:solidFill>
            </a:endParaRPr>
          </a:p>
        </p:txBody>
      </p:sp>
      <p:sp>
        <p:nvSpPr>
          <p:cNvPr id="211" name="Google Shape;211;g20496f20241_0_17"/>
          <p:cNvSpPr txBox="1"/>
          <p:nvPr>
            <p:ph idx="12" type="sldNum"/>
          </p:nvPr>
        </p:nvSpPr>
        <p:spPr>
          <a:xfrm>
            <a:off x="11311311" y="6235815"/>
            <a:ext cx="717000" cy="5103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12" name="Google Shape;212;g20496f20241_0_17"/>
          <p:cNvPicPr preferRelativeResize="0"/>
          <p:nvPr/>
        </p:nvPicPr>
        <p:blipFill>
          <a:blip r:embed="rId3">
            <a:alphaModFix/>
          </a:blip>
          <a:stretch>
            <a:fillRect/>
          </a:stretch>
        </p:blipFill>
        <p:spPr>
          <a:xfrm>
            <a:off x="6444552" y="2113350"/>
            <a:ext cx="5345918" cy="3826613"/>
          </a:xfrm>
          <a:prstGeom prst="rect">
            <a:avLst/>
          </a:prstGeom>
          <a:noFill/>
          <a:ln>
            <a:noFill/>
          </a:ln>
        </p:spPr>
      </p:pic>
      <p:sp>
        <p:nvSpPr>
          <p:cNvPr id="213" name="Google Shape;213;g20496f20241_0_17"/>
          <p:cNvSpPr txBox="1"/>
          <p:nvPr/>
        </p:nvSpPr>
        <p:spPr>
          <a:xfrm>
            <a:off x="7544300" y="5693250"/>
            <a:ext cx="3973500" cy="831000"/>
          </a:xfrm>
          <a:prstGeom prst="rect">
            <a:avLst/>
          </a:prstGeom>
          <a:noFill/>
          <a:ln cap="flat" cmpd="sng" w="9525">
            <a:solidFill>
              <a:srgbClr val="FF00FF"/>
            </a:solidFill>
            <a:prstDash val="solid"/>
            <a:round/>
            <a:headEnd len="sm" w="sm" type="none"/>
            <a:tailEnd len="sm" w="sm" type="none"/>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t>Overflow is due to LBC52 Lowgain channels switched to half gain</a:t>
            </a:r>
            <a:endParaRPr sz="1900"/>
          </a:p>
        </p:txBody>
      </p:sp>
      <p:cxnSp>
        <p:nvCxnSpPr>
          <p:cNvPr id="214" name="Google Shape;214;g20496f20241_0_17"/>
          <p:cNvCxnSpPr>
            <a:endCxn id="215" idx="5"/>
          </p:cNvCxnSpPr>
          <p:nvPr/>
        </p:nvCxnSpPr>
        <p:spPr>
          <a:xfrm rot="10800000">
            <a:off x="7594512" y="4986210"/>
            <a:ext cx="1252500" cy="708900"/>
          </a:xfrm>
          <a:prstGeom prst="straightConnector1">
            <a:avLst/>
          </a:prstGeom>
          <a:noFill/>
          <a:ln cap="flat" cmpd="sng" w="9525">
            <a:solidFill>
              <a:srgbClr val="FF00FF"/>
            </a:solidFill>
            <a:prstDash val="solid"/>
            <a:round/>
            <a:headEnd len="med" w="med" type="none"/>
            <a:tailEnd len="med" w="med" type="none"/>
          </a:ln>
        </p:spPr>
      </p:cxnSp>
      <p:sp>
        <p:nvSpPr>
          <p:cNvPr id="215" name="Google Shape;215;g20496f20241_0_17"/>
          <p:cNvSpPr/>
          <p:nvPr/>
        </p:nvSpPr>
        <p:spPr>
          <a:xfrm>
            <a:off x="6982514" y="2335414"/>
            <a:ext cx="717000" cy="3105600"/>
          </a:xfrm>
          <a:prstGeom prst="ellipse">
            <a:avLst/>
          </a:prstGeom>
          <a:noFill/>
          <a:ln cap="flat" cmpd="sng" w="9525">
            <a:solidFill>
              <a:srgbClr val="FF00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 name="Google Shape;216;g20496f20241_0_17"/>
          <p:cNvSpPr txBox="1"/>
          <p:nvPr/>
        </p:nvSpPr>
        <p:spPr>
          <a:xfrm>
            <a:off x="0" y="0"/>
            <a:ext cx="12192000" cy="193950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Arial"/>
                <a:ea typeface="Arial"/>
                <a:cs typeface="Arial"/>
                <a:sym typeface="Arial"/>
              </a:rPr>
              <a:t>2.</a:t>
            </a:r>
            <a:r>
              <a:rPr b="1" lang="en-US" sz="4800">
                <a:solidFill>
                  <a:schemeClr val="lt1"/>
                </a:solidFill>
              </a:rPr>
              <a:t>b</a:t>
            </a:r>
            <a:r>
              <a:rPr b="1" lang="en-US" sz="4800">
                <a:solidFill>
                  <a:schemeClr val="lt1"/>
                </a:solidFill>
              </a:rPr>
              <a:t>. Result Summary </a:t>
            </a:r>
            <a:endParaRPr b="1" sz="4800">
              <a:solidFill>
                <a:schemeClr val="lt1"/>
              </a:solidFil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g20496f20241_0_82"/>
          <p:cNvPicPr preferRelativeResize="0"/>
          <p:nvPr/>
        </p:nvPicPr>
        <p:blipFill>
          <a:blip r:embed="rId3">
            <a:alphaModFix/>
          </a:blip>
          <a:stretch>
            <a:fillRect/>
          </a:stretch>
        </p:blipFill>
        <p:spPr>
          <a:xfrm>
            <a:off x="0" y="2523725"/>
            <a:ext cx="4338421" cy="3128475"/>
          </a:xfrm>
          <a:prstGeom prst="rect">
            <a:avLst/>
          </a:prstGeom>
          <a:noFill/>
          <a:ln>
            <a:noFill/>
          </a:ln>
        </p:spPr>
      </p:pic>
      <p:pic>
        <p:nvPicPr>
          <p:cNvPr id="222" name="Google Shape;222;g20496f20241_0_82"/>
          <p:cNvPicPr preferRelativeResize="0"/>
          <p:nvPr/>
        </p:nvPicPr>
        <p:blipFill>
          <a:blip r:embed="rId4">
            <a:alphaModFix/>
          </a:blip>
          <a:stretch>
            <a:fillRect/>
          </a:stretch>
        </p:blipFill>
        <p:spPr>
          <a:xfrm>
            <a:off x="3943850" y="2523725"/>
            <a:ext cx="4338425" cy="3128454"/>
          </a:xfrm>
          <a:prstGeom prst="rect">
            <a:avLst/>
          </a:prstGeom>
          <a:noFill/>
          <a:ln>
            <a:noFill/>
          </a:ln>
        </p:spPr>
      </p:pic>
      <p:pic>
        <p:nvPicPr>
          <p:cNvPr id="223" name="Google Shape;223;g20496f20241_0_82"/>
          <p:cNvPicPr preferRelativeResize="0"/>
          <p:nvPr/>
        </p:nvPicPr>
        <p:blipFill>
          <a:blip r:embed="rId5">
            <a:alphaModFix/>
          </a:blip>
          <a:stretch>
            <a:fillRect/>
          </a:stretch>
        </p:blipFill>
        <p:spPr>
          <a:xfrm>
            <a:off x="7775853" y="2550300"/>
            <a:ext cx="4301572" cy="3101874"/>
          </a:xfrm>
          <a:prstGeom prst="rect">
            <a:avLst/>
          </a:prstGeom>
          <a:noFill/>
          <a:ln>
            <a:noFill/>
          </a:ln>
        </p:spPr>
      </p:pic>
      <p:sp>
        <p:nvSpPr>
          <p:cNvPr id="224" name="Google Shape;224;g20496f20241_0_82"/>
          <p:cNvSpPr txBox="1"/>
          <p:nvPr/>
        </p:nvSpPr>
        <p:spPr>
          <a:xfrm>
            <a:off x="577138" y="5595975"/>
            <a:ext cx="3331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alibri"/>
                <a:ea typeface="Calibri"/>
                <a:cs typeface="Calibri"/>
                <a:sym typeface="Calibri"/>
              </a:rPr>
              <a:t>High Gain Constant Distribution</a:t>
            </a:r>
            <a:endParaRPr sz="1900">
              <a:latin typeface="Calibri"/>
              <a:ea typeface="Calibri"/>
              <a:cs typeface="Calibri"/>
              <a:sym typeface="Calibri"/>
            </a:endParaRPr>
          </a:p>
        </p:txBody>
      </p:sp>
      <p:sp>
        <p:nvSpPr>
          <p:cNvPr id="225" name="Google Shape;225;g20496f20241_0_82"/>
          <p:cNvSpPr txBox="1"/>
          <p:nvPr/>
        </p:nvSpPr>
        <p:spPr>
          <a:xfrm>
            <a:off x="4520975" y="5595975"/>
            <a:ext cx="333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alibri"/>
                <a:ea typeface="Calibri"/>
                <a:cs typeface="Calibri"/>
                <a:sym typeface="Calibri"/>
              </a:rPr>
              <a:t>Low Gain </a:t>
            </a:r>
            <a:r>
              <a:rPr lang="en-US" sz="1900">
                <a:solidFill>
                  <a:schemeClr val="dk1"/>
                </a:solidFill>
                <a:latin typeface="Calibri"/>
                <a:ea typeface="Calibri"/>
                <a:cs typeface="Calibri"/>
                <a:sym typeface="Calibri"/>
              </a:rPr>
              <a:t>Constant Distribution</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p:txBody>
      </p:sp>
      <p:sp>
        <p:nvSpPr>
          <p:cNvPr id="226" name="Google Shape;226;g20496f20241_0_82"/>
          <p:cNvSpPr txBox="1"/>
          <p:nvPr/>
        </p:nvSpPr>
        <p:spPr>
          <a:xfrm>
            <a:off x="8797600" y="5545725"/>
            <a:ext cx="24057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alibri"/>
                <a:ea typeface="Calibri"/>
                <a:cs typeface="Calibri"/>
                <a:sym typeface="Calibri"/>
              </a:rPr>
              <a:t>Demonstrator (LBA14) </a:t>
            </a:r>
            <a:endParaRPr sz="1900">
              <a:latin typeface="Calibri"/>
              <a:ea typeface="Calibri"/>
              <a:cs typeface="Calibri"/>
              <a:sym typeface="Calibri"/>
            </a:endParaRPr>
          </a:p>
          <a:p>
            <a:pPr indent="0" lvl="0" marL="0" rtl="0" algn="l">
              <a:spcBef>
                <a:spcPts val="0"/>
              </a:spcBef>
              <a:spcAft>
                <a:spcPts val="0"/>
              </a:spcAft>
              <a:buNone/>
            </a:pPr>
            <a:r>
              <a:rPr lang="en-US" sz="1900">
                <a:solidFill>
                  <a:schemeClr val="dk1"/>
                </a:solidFill>
                <a:latin typeface="Calibri"/>
                <a:ea typeface="Calibri"/>
                <a:cs typeface="Calibri"/>
                <a:sym typeface="Calibri"/>
              </a:rPr>
              <a:t>Constant Distribution</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p:txBody>
      </p:sp>
      <p:sp>
        <p:nvSpPr>
          <p:cNvPr id="227" name="Google Shape;227;g20496f20241_0_82"/>
          <p:cNvSpPr txBox="1"/>
          <p:nvPr/>
        </p:nvSpPr>
        <p:spPr>
          <a:xfrm>
            <a:off x="0" y="0"/>
            <a:ext cx="12192000" cy="193950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Arial"/>
                <a:ea typeface="Arial"/>
                <a:cs typeface="Arial"/>
                <a:sym typeface="Arial"/>
              </a:rPr>
              <a:t>2.</a:t>
            </a:r>
            <a:r>
              <a:rPr b="1" lang="en-US" sz="4800">
                <a:solidFill>
                  <a:schemeClr val="lt1"/>
                </a:solidFill>
              </a:rPr>
              <a:t>b</a:t>
            </a:r>
            <a:r>
              <a:rPr b="1" lang="en-US" sz="4800">
                <a:solidFill>
                  <a:schemeClr val="lt1"/>
                </a:solidFill>
              </a:rPr>
              <a:t>. </a:t>
            </a:r>
            <a:r>
              <a:rPr b="1" lang="en-US" sz="4800">
                <a:solidFill>
                  <a:schemeClr val="lt1"/>
                </a:solidFill>
              </a:rPr>
              <a:t>CIS Constant Distributions</a:t>
            </a:r>
            <a:r>
              <a:rPr b="1" lang="en-US" sz="4800">
                <a:solidFill>
                  <a:schemeClr val="lt1"/>
                </a:solidFill>
              </a:rPr>
              <a:t> </a:t>
            </a:r>
            <a:endParaRPr b="1" sz="4800">
              <a:solidFill>
                <a:schemeClr val="lt1"/>
              </a:solidFil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g20496f20241_0_90"/>
          <p:cNvPicPr preferRelativeResize="0"/>
          <p:nvPr/>
        </p:nvPicPr>
        <p:blipFill>
          <a:blip r:embed="rId3">
            <a:alphaModFix/>
          </a:blip>
          <a:stretch>
            <a:fillRect/>
          </a:stretch>
        </p:blipFill>
        <p:spPr>
          <a:xfrm>
            <a:off x="0" y="1939500"/>
            <a:ext cx="6297673" cy="4468975"/>
          </a:xfrm>
          <a:prstGeom prst="rect">
            <a:avLst/>
          </a:prstGeom>
          <a:noFill/>
          <a:ln>
            <a:noFill/>
          </a:ln>
        </p:spPr>
      </p:pic>
      <p:pic>
        <p:nvPicPr>
          <p:cNvPr id="233" name="Google Shape;233;g20496f20241_0_90"/>
          <p:cNvPicPr preferRelativeResize="0"/>
          <p:nvPr/>
        </p:nvPicPr>
        <p:blipFill>
          <a:blip r:embed="rId4">
            <a:alphaModFix/>
          </a:blip>
          <a:stretch>
            <a:fillRect/>
          </a:stretch>
        </p:blipFill>
        <p:spPr>
          <a:xfrm>
            <a:off x="5834525" y="1939500"/>
            <a:ext cx="6357475" cy="4511400"/>
          </a:xfrm>
          <a:prstGeom prst="rect">
            <a:avLst/>
          </a:prstGeom>
          <a:noFill/>
          <a:ln>
            <a:noFill/>
          </a:ln>
        </p:spPr>
      </p:pic>
      <p:sp>
        <p:nvSpPr>
          <p:cNvPr id="234" name="Google Shape;234;g20496f20241_0_90"/>
          <p:cNvSpPr txBox="1"/>
          <p:nvPr/>
        </p:nvSpPr>
        <p:spPr>
          <a:xfrm>
            <a:off x="0" y="0"/>
            <a:ext cx="12192000" cy="193950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Arial"/>
                <a:ea typeface="Arial"/>
                <a:cs typeface="Arial"/>
                <a:sym typeface="Arial"/>
              </a:rPr>
              <a:t>2.</a:t>
            </a:r>
            <a:r>
              <a:rPr b="1" lang="en-US" sz="4800">
                <a:solidFill>
                  <a:schemeClr val="lt1"/>
                </a:solidFill>
              </a:rPr>
              <a:t>b. </a:t>
            </a:r>
            <a:r>
              <a:rPr b="1" lang="en-US" sz="4800">
                <a:solidFill>
                  <a:schemeClr val="lt1"/>
                </a:solidFill>
              </a:rPr>
              <a:t>Detector Time Stability</a:t>
            </a:r>
            <a:r>
              <a:rPr b="1" lang="en-US" sz="4800">
                <a:solidFill>
                  <a:schemeClr val="lt1"/>
                </a:solidFill>
              </a:rPr>
              <a:t> </a:t>
            </a:r>
            <a:endParaRPr b="1" sz="4800">
              <a:solidFill>
                <a:schemeClr val="lt1"/>
              </a:solidFil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5" name="Google Shape;235;g20496f20241_0_90"/>
          <p:cNvSpPr txBox="1"/>
          <p:nvPr/>
        </p:nvSpPr>
        <p:spPr>
          <a:xfrm>
            <a:off x="399037" y="6188750"/>
            <a:ext cx="5499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alibri"/>
                <a:ea typeface="Calibri"/>
                <a:cs typeface="Calibri"/>
                <a:sym typeface="Calibri"/>
              </a:rPr>
              <a:t>CIS Calibration Average over Run 3 period in High Gain</a:t>
            </a:r>
            <a:endParaRPr sz="1900">
              <a:latin typeface="Calibri"/>
              <a:ea typeface="Calibri"/>
              <a:cs typeface="Calibri"/>
              <a:sym typeface="Calibri"/>
            </a:endParaRPr>
          </a:p>
        </p:txBody>
      </p:sp>
      <p:sp>
        <p:nvSpPr>
          <p:cNvPr id="236" name="Google Shape;236;g20496f20241_0_90"/>
          <p:cNvSpPr txBox="1"/>
          <p:nvPr/>
        </p:nvSpPr>
        <p:spPr>
          <a:xfrm>
            <a:off x="6263463" y="6188750"/>
            <a:ext cx="5499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dk1"/>
                </a:solidFill>
                <a:latin typeface="Calibri"/>
                <a:ea typeface="Calibri"/>
                <a:cs typeface="Calibri"/>
                <a:sym typeface="Calibri"/>
              </a:rPr>
              <a:t>CIS Calibration Average over Run 3 period in Low Gain</a:t>
            </a:r>
            <a:endParaRPr sz="19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g20496f20241_0_97"/>
          <p:cNvPicPr preferRelativeResize="0"/>
          <p:nvPr/>
        </p:nvPicPr>
        <p:blipFill>
          <a:blip r:embed="rId3">
            <a:alphaModFix/>
          </a:blip>
          <a:stretch>
            <a:fillRect/>
          </a:stretch>
        </p:blipFill>
        <p:spPr>
          <a:xfrm>
            <a:off x="203200" y="1864967"/>
            <a:ext cx="6077601" cy="4382592"/>
          </a:xfrm>
          <a:prstGeom prst="rect">
            <a:avLst/>
          </a:prstGeom>
          <a:noFill/>
          <a:ln>
            <a:noFill/>
          </a:ln>
        </p:spPr>
      </p:pic>
      <p:sp>
        <p:nvSpPr>
          <p:cNvPr id="242" name="Google Shape;242;g20496f20241_0_97"/>
          <p:cNvSpPr txBox="1"/>
          <p:nvPr/>
        </p:nvSpPr>
        <p:spPr>
          <a:xfrm>
            <a:off x="5698800" y="2226967"/>
            <a:ext cx="6077700" cy="34632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1900"/>
              <a:t>Module (&gt;1% change)		Percent Change</a:t>
            </a:r>
            <a:endParaRPr b="1" sz="1900"/>
          </a:p>
          <a:p>
            <a:pPr indent="0" lvl="0" marL="0" rtl="0" algn="l">
              <a:spcBef>
                <a:spcPts val="0"/>
              </a:spcBef>
              <a:spcAft>
                <a:spcPts val="0"/>
              </a:spcAft>
              <a:buNone/>
            </a:pPr>
            <a:r>
              <a:rPr lang="en-US" sz="1900"/>
              <a:t>EBC_m30_c11_lowgain     -2.672517260729627</a:t>
            </a:r>
            <a:endParaRPr sz="1900"/>
          </a:p>
          <a:p>
            <a:pPr indent="0" lvl="0" marL="0" rtl="0" algn="l">
              <a:spcBef>
                <a:spcPts val="0"/>
              </a:spcBef>
              <a:spcAft>
                <a:spcPts val="0"/>
              </a:spcAft>
              <a:buNone/>
            </a:pPr>
            <a:r>
              <a:rPr lang="en-US" sz="1900"/>
              <a:t>EBC_m30_c11_highgain    -2.66492136411393</a:t>
            </a:r>
            <a:endParaRPr sz="1900"/>
          </a:p>
          <a:p>
            <a:pPr indent="0" lvl="0" marL="0" rtl="0" algn="l">
              <a:spcBef>
                <a:spcPts val="0"/>
              </a:spcBef>
              <a:spcAft>
                <a:spcPts val="0"/>
              </a:spcAft>
              <a:buNone/>
            </a:pPr>
            <a:r>
              <a:rPr lang="en-US" sz="1900"/>
              <a:t>LBA_m02_c06_lowgain     -2.3228977296997737</a:t>
            </a:r>
            <a:endParaRPr sz="1900"/>
          </a:p>
          <a:p>
            <a:pPr indent="0" lvl="0" marL="0" rtl="0" algn="l">
              <a:spcBef>
                <a:spcPts val="0"/>
              </a:spcBef>
              <a:spcAft>
                <a:spcPts val="0"/>
              </a:spcAft>
              <a:buNone/>
            </a:pPr>
            <a:r>
              <a:rPr lang="en-US" sz="1900"/>
              <a:t>EBA_m49_c00_highgain    -2.285064866896219</a:t>
            </a:r>
            <a:endParaRPr sz="1900"/>
          </a:p>
          <a:p>
            <a:pPr indent="0" lvl="0" marL="0" rtl="0" algn="l">
              <a:spcBef>
                <a:spcPts val="0"/>
              </a:spcBef>
              <a:spcAft>
                <a:spcPts val="0"/>
              </a:spcAft>
              <a:buNone/>
            </a:pPr>
            <a:r>
              <a:rPr lang="en-US" sz="1900"/>
              <a:t>LBA_m02_c06_highgain    -2.0493624322471105</a:t>
            </a:r>
            <a:endParaRPr sz="1900"/>
          </a:p>
          <a:p>
            <a:pPr indent="0" lvl="0" marL="0" rtl="0" algn="l">
              <a:spcBef>
                <a:spcPts val="0"/>
              </a:spcBef>
              <a:spcAft>
                <a:spcPts val="0"/>
              </a:spcAft>
              <a:buNone/>
            </a:pPr>
            <a:r>
              <a:rPr lang="en-US" sz="1900"/>
              <a:t>LBA_m51_c12_highgain    1.1879758996524132</a:t>
            </a:r>
            <a:endParaRPr sz="1900"/>
          </a:p>
          <a:p>
            <a:pPr indent="0" lvl="0" marL="0" rtl="0" algn="l">
              <a:spcBef>
                <a:spcPts val="0"/>
              </a:spcBef>
              <a:spcAft>
                <a:spcPts val="0"/>
              </a:spcAft>
              <a:buNone/>
            </a:pPr>
            <a:r>
              <a:rPr lang="en-US" sz="1900"/>
              <a:t>LBC_m57_c06_highgain    1.2925450958705886</a:t>
            </a:r>
            <a:endParaRPr sz="1900"/>
          </a:p>
          <a:p>
            <a:pPr indent="0" lvl="0" marL="0" rtl="0" algn="l">
              <a:spcBef>
                <a:spcPts val="0"/>
              </a:spcBef>
              <a:spcAft>
                <a:spcPts val="0"/>
              </a:spcAft>
              <a:buNone/>
            </a:pPr>
            <a:r>
              <a:rPr lang="en-US" sz="1900"/>
              <a:t>LBC_m46_c04_highgain    1.9335982057240222</a:t>
            </a:r>
            <a:endParaRPr sz="1900"/>
          </a:p>
          <a:p>
            <a:pPr indent="0" lvl="0" marL="0" rtl="0" algn="l">
              <a:spcBef>
                <a:spcPts val="0"/>
              </a:spcBef>
              <a:spcAft>
                <a:spcPts val="0"/>
              </a:spcAft>
              <a:buNone/>
            </a:pPr>
            <a:r>
              <a:rPr lang="en-US" sz="1900"/>
              <a:t>LBA_m35_c08_highgain    1.9759920794871568</a:t>
            </a:r>
            <a:endParaRPr sz="1900"/>
          </a:p>
          <a:p>
            <a:pPr indent="0" lvl="0" marL="0" rtl="0" algn="l">
              <a:spcBef>
                <a:spcPts val="0"/>
              </a:spcBef>
              <a:spcAft>
                <a:spcPts val="0"/>
              </a:spcAft>
              <a:buNone/>
            </a:pPr>
            <a:r>
              <a:t/>
            </a:r>
            <a:endParaRPr sz="1900"/>
          </a:p>
        </p:txBody>
      </p:sp>
      <p:sp>
        <p:nvSpPr>
          <p:cNvPr id="243" name="Google Shape;243;g20496f20241_0_97"/>
          <p:cNvSpPr txBox="1"/>
          <p:nvPr/>
        </p:nvSpPr>
        <p:spPr>
          <a:xfrm>
            <a:off x="0" y="0"/>
            <a:ext cx="12192000" cy="193950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Arial"/>
                <a:ea typeface="Arial"/>
                <a:cs typeface="Arial"/>
                <a:sym typeface="Arial"/>
              </a:rPr>
              <a:t>2.</a:t>
            </a:r>
            <a:r>
              <a:rPr b="1" lang="en-US" sz="4800">
                <a:solidFill>
                  <a:schemeClr val="lt1"/>
                </a:solidFill>
              </a:rPr>
              <a:t>b. </a:t>
            </a:r>
            <a:r>
              <a:rPr b="1" lang="en-US" sz="4800">
                <a:solidFill>
                  <a:schemeClr val="lt1"/>
                </a:solidFill>
              </a:rPr>
              <a:t>CIS Constant Long-Term Stability </a:t>
            </a:r>
            <a:endParaRPr b="1" sz="4800">
              <a:solidFill>
                <a:schemeClr val="lt1"/>
              </a:solidFil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4" name="Google Shape;244;g20496f20241_0_97"/>
          <p:cNvSpPr txBox="1"/>
          <p:nvPr/>
        </p:nvSpPr>
        <p:spPr>
          <a:xfrm>
            <a:off x="507350" y="5977650"/>
            <a:ext cx="54693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alibri"/>
                <a:ea typeface="Calibri"/>
                <a:cs typeface="Calibri"/>
                <a:sym typeface="Calibri"/>
              </a:rPr>
              <a:t>Number of Channels vs. </a:t>
            </a:r>
            <a:r>
              <a:rPr lang="en-US" sz="1900">
                <a:latin typeface="Calibri"/>
                <a:ea typeface="Calibri"/>
                <a:cs typeface="Calibri"/>
                <a:sym typeface="Calibri"/>
              </a:rPr>
              <a:t>Percentage of CIS constant change in Run 3 period</a:t>
            </a:r>
            <a:endParaRPr sz="1900">
              <a:latin typeface="Calibri"/>
              <a:ea typeface="Calibri"/>
              <a:cs typeface="Calibri"/>
              <a:sym typeface="Calibri"/>
            </a:endParaRPr>
          </a:p>
        </p:txBody>
      </p:sp>
      <p:sp>
        <p:nvSpPr>
          <p:cNvPr id="245" name="Google Shape;245;g20496f20241_0_97"/>
          <p:cNvSpPr txBox="1"/>
          <p:nvPr/>
        </p:nvSpPr>
        <p:spPr>
          <a:xfrm>
            <a:off x="6332850" y="5479300"/>
            <a:ext cx="48096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alibri"/>
                <a:ea typeface="Calibri"/>
                <a:cs typeface="Calibri"/>
                <a:sym typeface="Calibri"/>
              </a:rPr>
              <a:t>List of Modules that have at least one CIS constant change larger than 1% and their maximum change rate, in Run 3 period</a:t>
            </a:r>
            <a:endParaRPr sz="19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g20496f20241_0_104"/>
          <p:cNvPicPr preferRelativeResize="0"/>
          <p:nvPr/>
        </p:nvPicPr>
        <p:blipFill>
          <a:blip r:embed="rId3">
            <a:alphaModFix/>
          </a:blip>
          <a:stretch>
            <a:fillRect/>
          </a:stretch>
        </p:blipFill>
        <p:spPr>
          <a:xfrm>
            <a:off x="5949674" y="2076425"/>
            <a:ext cx="5621324" cy="4103358"/>
          </a:xfrm>
          <a:prstGeom prst="rect">
            <a:avLst/>
          </a:prstGeom>
          <a:noFill/>
          <a:ln>
            <a:noFill/>
          </a:ln>
        </p:spPr>
      </p:pic>
      <p:sp>
        <p:nvSpPr>
          <p:cNvPr id="251" name="Google Shape;251;g20496f20241_0_104"/>
          <p:cNvSpPr txBox="1"/>
          <p:nvPr/>
        </p:nvSpPr>
        <p:spPr>
          <a:xfrm>
            <a:off x="7117075" y="6059275"/>
            <a:ext cx="4782300" cy="538800"/>
          </a:xfrm>
          <a:prstGeom prst="rect">
            <a:avLst/>
          </a:prstGeom>
          <a:noFill/>
          <a:ln cap="flat" cmpd="sng" w="9525">
            <a:solidFill>
              <a:srgbClr val="FF00FF"/>
            </a:solidFill>
            <a:prstDash val="solid"/>
            <a:round/>
            <a:headEnd len="sm" w="sm" type="none"/>
            <a:tailEnd len="sm" w="sm" type="none"/>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t>H</a:t>
            </a:r>
            <a:r>
              <a:rPr lang="en-US" sz="1900"/>
              <a:t>igh RMS/mean (&gt;=1) channels identified </a:t>
            </a:r>
            <a:endParaRPr sz="1900"/>
          </a:p>
        </p:txBody>
      </p:sp>
      <p:sp>
        <p:nvSpPr>
          <p:cNvPr id="252" name="Google Shape;252;g20496f20241_0_104"/>
          <p:cNvSpPr txBox="1"/>
          <p:nvPr/>
        </p:nvSpPr>
        <p:spPr>
          <a:xfrm>
            <a:off x="276458" y="6316700"/>
            <a:ext cx="62007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t>(Note: There is some overflow beyond RMS/mean = 1)</a:t>
            </a:r>
            <a:endParaRPr sz="1900"/>
          </a:p>
        </p:txBody>
      </p:sp>
      <p:cxnSp>
        <p:nvCxnSpPr>
          <p:cNvPr id="253" name="Google Shape;253;g20496f20241_0_104"/>
          <p:cNvCxnSpPr>
            <a:stCxn id="251" idx="0"/>
            <a:endCxn id="254" idx="4"/>
          </p:cNvCxnSpPr>
          <p:nvPr/>
        </p:nvCxnSpPr>
        <p:spPr>
          <a:xfrm rot="10800000">
            <a:off x="9014425" y="3139675"/>
            <a:ext cx="493800" cy="2919600"/>
          </a:xfrm>
          <a:prstGeom prst="straightConnector1">
            <a:avLst/>
          </a:prstGeom>
          <a:noFill/>
          <a:ln cap="flat" cmpd="sng" w="9525">
            <a:solidFill>
              <a:srgbClr val="FF00FF"/>
            </a:solidFill>
            <a:prstDash val="solid"/>
            <a:round/>
            <a:headEnd len="med" w="med" type="none"/>
            <a:tailEnd len="med" w="med" type="none"/>
          </a:ln>
        </p:spPr>
      </p:cxnSp>
      <p:sp>
        <p:nvSpPr>
          <p:cNvPr id="254" name="Google Shape;254;g20496f20241_0_104"/>
          <p:cNvSpPr/>
          <p:nvPr/>
        </p:nvSpPr>
        <p:spPr>
          <a:xfrm>
            <a:off x="8689182" y="2616053"/>
            <a:ext cx="650400" cy="523500"/>
          </a:xfrm>
          <a:prstGeom prst="ellipse">
            <a:avLst/>
          </a:prstGeom>
          <a:noFill/>
          <a:ln cap="flat" cmpd="sng" w="9525">
            <a:solidFill>
              <a:srgbClr val="FF00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55" name="Google Shape;255;g20496f20241_0_104"/>
          <p:cNvPicPr preferRelativeResize="0"/>
          <p:nvPr/>
        </p:nvPicPr>
        <p:blipFill>
          <a:blip r:embed="rId4">
            <a:alphaModFix/>
          </a:blip>
          <a:stretch>
            <a:fillRect/>
          </a:stretch>
        </p:blipFill>
        <p:spPr>
          <a:xfrm>
            <a:off x="468925" y="2076425"/>
            <a:ext cx="5621324" cy="4053571"/>
          </a:xfrm>
          <a:prstGeom prst="rect">
            <a:avLst/>
          </a:prstGeom>
          <a:noFill/>
          <a:ln>
            <a:noFill/>
          </a:ln>
        </p:spPr>
      </p:pic>
      <p:sp>
        <p:nvSpPr>
          <p:cNvPr id="256" name="Google Shape;256;g20496f20241_0_104"/>
          <p:cNvSpPr txBox="1"/>
          <p:nvPr/>
        </p:nvSpPr>
        <p:spPr>
          <a:xfrm>
            <a:off x="0" y="0"/>
            <a:ext cx="12192000" cy="193950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Arial"/>
                <a:ea typeface="Arial"/>
                <a:cs typeface="Arial"/>
                <a:sym typeface="Arial"/>
              </a:rPr>
              <a:t>2.</a:t>
            </a:r>
            <a:r>
              <a:rPr b="1" lang="en-US" sz="4800">
                <a:solidFill>
                  <a:schemeClr val="lt1"/>
                </a:solidFill>
              </a:rPr>
              <a:t>b. </a:t>
            </a:r>
            <a:r>
              <a:rPr b="1" lang="en-US" sz="4800">
                <a:solidFill>
                  <a:schemeClr val="lt1"/>
                </a:solidFill>
              </a:rPr>
              <a:t>CIS Constant RMS/Mean</a:t>
            </a:r>
            <a:r>
              <a:rPr b="1" lang="en-US" sz="4800">
                <a:solidFill>
                  <a:schemeClr val="lt1"/>
                </a:solidFill>
              </a:rPr>
              <a:t> </a:t>
            </a:r>
            <a:endParaRPr b="1" sz="4800">
              <a:solidFill>
                <a:schemeClr val="lt1"/>
              </a:solidFil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7" name="Google Shape;257;g20496f20241_0_104"/>
          <p:cNvSpPr txBox="1"/>
          <p:nvPr/>
        </p:nvSpPr>
        <p:spPr>
          <a:xfrm>
            <a:off x="-12" y="5906475"/>
            <a:ext cx="6753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alibri"/>
                <a:ea typeface="Calibri"/>
                <a:cs typeface="Calibri"/>
                <a:sym typeface="Calibri"/>
              </a:rPr>
              <a:t>CIS constant RMS/Mean of High-Gain, Low-Gain and Demonstrator</a:t>
            </a:r>
            <a:endParaRPr sz="1900">
              <a:latin typeface="Calibri"/>
              <a:ea typeface="Calibri"/>
              <a:cs typeface="Calibri"/>
              <a:sym typeface="Calibri"/>
            </a:endParaRPr>
          </a:p>
        </p:txBody>
      </p:sp>
      <p:sp>
        <p:nvSpPr>
          <p:cNvPr id="258" name="Google Shape;258;g20496f20241_0_104"/>
          <p:cNvSpPr/>
          <p:nvPr/>
        </p:nvSpPr>
        <p:spPr>
          <a:xfrm>
            <a:off x="9660151" y="4851875"/>
            <a:ext cx="301200" cy="367800"/>
          </a:xfrm>
          <a:prstGeom prst="ellipse">
            <a:avLst/>
          </a:prstGeom>
          <a:noFill/>
          <a:ln cap="flat" cmpd="sng" w="9525">
            <a:solidFill>
              <a:srgbClr val="FF00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259" name="Google Shape;259;g20496f20241_0_104"/>
          <p:cNvCxnSpPr>
            <a:stCxn id="251" idx="0"/>
            <a:endCxn id="258" idx="4"/>
          </p:cNvCxnSpPr>
          <p:nvPr/>
        </p:nvCxnSpPr>
        <p:spPr>
          <a:xfrm flipH="1" rot="10800000">
            <a:off x="9508225" y="5219575"/>
            <a:ext cx="302400" cy="839700"/>
          </a:xfrm>
          <a:prstGeom prst="straightConnector1">
            <a:avLst/>
          </a:prstGeom>
          <a:noFill/>
          <a:ln cap="flat" cmpd="sng" w="9525">
            <a:solidFill>
              <a:srgbClr val="FF00FF"/>
            </a:solidFill>
            <a:prstDash val="solid"/>
            <a:round/>
            <a:headEnd len="med" w="med" type="none"/>
            <a:tailEnd len="med" w="med" type="none"/>
          </a:ln>
        </p:spPr>
      </p:cxnSp>
      <p:sp>
        <p:nvSpPr>
          <p:cNvPr id="260" name="Google Shape;260;g20496f20241_0_104"/>
          <p:cNvSpPr/>
          <p:nvPr/>
        </p:nvSpPr>
        <p:spPr>
          <a:xfrm>
            <a:off x="10625875" y="4781575"/>
            <a:ext cx="301200" cy="321300"/>
          </a:xfrm>
          <a:prstGeom prst="ellipse">
            <a:avLst/>
          </a:prstGeom>
          <a:noFill/>
          <a:ln cap="flat" cmpd="sng" w="9525">
            <a:solidFill>
              <a:srgbClr val="FF00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261" name="Google Shape;261;g20496f20241_0_104"/>
          <p:cNvCxnSpPr>
            <a:stCxn id="251" idx="0"/>
            <a:endCxn id="260" idx="4"/>
          </p:cNvCxnSpPr>
          <p:nvPr/>
        </p:nvCxnSpPr>
        <p:spPr>
          <a:xfrm flipH="1" rot="10800000">
            <a:off x="9508225" y="5102875"/>
            <a:ext cx="1268400" cy="956400"/>
          </a:xfrm>
          <a:prstGeom prst="straightConnector1">
            <a:avLst/>
          </a:prstGeom>
          <a:noFill/>
          <a:ln cap="flat" cmpd="sng" w="9525">
            <a:solidFill>
              <a:srgbClr val="FF00FF"/>
            </a:solidFill>
            <a:prstDash val="solid"/>
            <a:round/>
            <a:headEnd len="med" w="med" type="none"/>
            <a:tailEnd len="med" w="med" type="none"/>
          </a:ln>
        </p:spPr>
      </p:cxnSp>
      <p:sp>
        <p:nvSpPr>
          <p:cNvPr id="262" name="Google Shape;262;g20496f20241_0_104"/>
          <p:cNvSpPr/>
          <p:nvPr/>
        </p:nvSpPr>
        <p:spPr>
          <a:xfrm>
            <a:off x="7778425" y="4269475"/>
            <a:ext cx="1123200" cy="1283400"/>
          </a:xfrm>
          <a:prstGeom prst="ellipse">
            <a:avLst/>
          </a:prstGeom>
          <a:noFill/>
          <a:ln cap="flat" cmpd="sng" w="9525">
            <a:solidFill>
              <a:srgbClr val="FF00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263" name="Google Shape;263;g20496f20241_0_104"/>
          <p:cNvCxnSpPr>
            <a:stCxn id="251" idx="0"/>
            <a:endCxn id="262" idx="4"/>
          </p:cNvCxnSpPr>
          <p:nvPr/>
        </p:nvCxnSpPr>
        <p:spPr>
          <a:xfrm rot="10800000">
            <a:off x="8340025" y="5552875"/>
            <a:ext cx="1168200" cy="506400"/>
          </a:xfrm>
          <a:prstGeom prst="straightConnector1">
            <a:avLst/>
          </a:prstGeom>
          <a:noFill/>
          <a:ln cap="flat" cmpd="sng" w="9525">
            <a:solidFill>
              <a:srgbClr val="FF00FF"/>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g20496f20241_0_115"/>
          <p:cNvPicPr preferRelativeResize="0"/>
          <p:nvPr/>
        </p:nvPicPr>
        <p:blipFill>
          <a:blip r:embed="rId3">
            <a:alphaModFix/>
          </a:blip>
          <a:stretch>
            <a:fillRect/>
          </a:stretch>
        </p:blipFill>
        <p:spPr>
          <a:xfrm>
            <a:off x="693524" y="2010375"/>
            <a:ext cx="7272200" cy="4363299"/>
          </a:xfrm>
          <a:prstGeom prst="rect">
            <a:avLst/>
          </a:prstGeom>
          <a:noFill/>
          <a:ln>
            <a:noFill/>
          </a:ln>
        </p:spPr>
      </p:pic>
      <p:sp>
        <p:nvSpPr>
          <p:cNvPr id="269" name="Google Shape;269;g20496f20241_0_115"/>
          <p:cNvSpPr txBox="1"/>
          <p:nvPr/>
        </p:nvSpPr>
        <p:spPr>
          <a:xfrm>
            <a:off x="8858267" y="3509124"/>
            <a:ext cx="2918100" cy="2001000"/>
          </a:xfrm>
          <a:prstGeom prst="rect">
            <a:avLst/>
          </a:prstGeom>
          <a:noFill/>
          <a:ln cap="flat" cmpd="sng" w="9525">
            <a:solidFill>
              <a:srgbClr val="FF00FF"/>
            </a:solidFill>
            <a:prstDash val="solid"/>
            <a:round/>
            <a:headEnd len="sm" w="sm" type="none"/>
            <a:tailEnd len="sm" w="sm" type="none"/>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t>High number of failing flags does not pose a noticeable issue when analyzing the channel-by-channel plots by hand</a:t>
            </a:r>
            <a:endParaRPr sz="1900"/>
          </a:p>
        </p:txBody>
      </p:sp>
      <p:sp>
        <p:nvSpPr>
          <p:cNvPr id="270" name="Google Shape;270;g20496f20241_0_115"/>
          <p:cNvSpPr/>
          <p:nvPr/>
        </p:nvSpPr>
        <p:spPr>
          <a:xfrm>
            <a:off x="4816275" y="2355300"/>
            <a:ext cx="566400" cy="598800"/>
          </a:xfrm>
          <a:prstGeom prst="ellipse">
            <a:avLst/>
          </a:prstGeom>
          <a:noFill/>
          <a:ln cap="flat" cmpd="sng" w="9525">
            <a:solidFill>
              <a:srgbClr val="FF00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271" name="Google Shape;271;g20496f20241_0_115"/>
          <p:cNvCxnSpPr>
            <a:stCxn id="269" idx="0"/>
            <a:endCxn id="270" idx="6"/>
          </p:cNvCxnSpPr>
          <p:nvPr/>
        </p:nvCxnSpPr>
        <p:spPr>
          <a:xfrm rot="10800000">
            <a:off x="5382617" y="2654724"/>
            <a:ext cx="4934700" cy="854400"/>
          </a:xfrm>
          <a:prstGeom prst="straightConnector1">
            <a:avLst/>
          </a:prstGeom>
          <a:noFill/>
          <a:ln cap="flat" cmpd="sng" w="9525">
            <a:solidFill>
              <a:srgbClr val="FF00FF"/>
            </a:solidFill>
            <a:prstDash val="solid"/>
            <a:round/>
            <a:headEnd len="med" w="med" type="none"/>
            <a:tailEnd len="med" w="med" type="none"/>
          </a:ln>
        </p:spPr>
      </p:cxnSp>
      <p:sp>
        <p:nvSpPr>
          <p:cNvPr id="272" name="Google Shape;272;g20496f20241_0_115"/>
          <p:cNvSpPr txBox="1"/>
          <p:nvPr/>
        </p:nvSpPr>
        <p:spPr>
          <a:xfrm>
            <a:off x="0" y="0"/>
            <a:ext cx="12192000" cy="193950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Arial"/>
                <a:ea typeface="Arial"/>
                <a:cs typeface="Arial"/>
                <a:sym typeface="Arial"/>
              </a:rPr>
              <a:t>2.</a:t>
            </a:r>
            <a:r>
              <a:rPr b="1" lang="en-US" sz="4800">
                <a:solidFill>
                  <a:schemeClr val="lt1"/>
                </a:solidFill>
              </a:rPr>
              <a:t>b. </a:t>
            </a:r>
            <a:r>
              <a:rPr b="1" lang="en-US" sz="4800">
                <a:solidFill>
                  <a:schemeClr val="lt1"/>
                </a:solidFill>
              </a:rPr>
              <a:t>CIS TUCS Quality Flags</a:t>
            </a:r>
            <a:endParaRPr b="1" sz="4800">
              <a:solidFill>
                <a:schemeClr val="lt1"/>
              </a:solidFil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3" name="Google Shape;273;g20496f20241_0_115"/>
          <p:cNvSpPr txBox="1"/>
          <p:nvPr/>
        </p:nvSpPr>
        <p:spPr>
          <a:xfrm>
            <a:off x="1157575" y="6313425"/>
            <a:ext cx="6344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alibri"/>
                <a:ea typeface="Calibri"/>
                <a:cs typeface="Calibri"/>
                <a:sym typeface="Calibri"/>
              </a:rPr>
              <a:t>Number of CIS TUCS Failure Flags by Calibration Runs in RUN 3</a:t>
            </a:r>
            <a:endParaRPr sz="19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14d84b94720_0_6"/>
          <p:cNvSpPr txBox="1"/>
          <p:nvPr>
            <p:ph idx="1" type="body"/>
          </p:nvPr>
        </p:nvSpPr>
        <p:spPr>
          <a:xfrm>
            <a:off x="465350" y="2015200"/>
            <a:ext cx="11339100" cy="44991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None/>
            </a:pPr>
            <a:r>
              <a:t/>
            </a:r>
            <a:endParaRPr sz="2000">
              <a:latin typeface="Arial"/>
              <a:ea typeface="Arial"/>
              <a:cs typeface="Arial"/>
              <a:sym typeface="Arial"/>
            </a:endParaRPr>
          </a:p>
          <a:p>
            <a:pPr indent="0" lvl="0" marL="0" rtl="0" algn="l">
              <a:lnSpc>
                <a:spcPct val="90000"/>
              </a:lnSpc>
              <a:spcBef>
                <a:spcPts val="0"/>
              </a:spcBef>
              <a:spcAft>
                <a:spcPts val="0"/>
              </a:spcAft>
              <a:buNone/>
            </a:pPr>
            <a:r>
              <a:rPr lang="en-US" sz="2000">
                <a:latin typeface="Arial"/>
                <a:ea typeface="Arial"/>
                <a:cs typeface="Arial"/>
                <a:sym typeface="Arial"/>
              </a:rPr>
              <a:t>We presented a summary of PMT scans and work on Tile+L1Calo operation improvement at the </a:t>
            </a:r>
            <a:r>
              <a:rPr lang="en-US" sz="2000" u="sng">
                <a:solidFill>
                  <a:schemeClr val="hlink"/>
                </a:solidFill>
                <a:latin typeface="Arial"/>
                <a:ea typeface="Arial"/>
                <a:cs typeface="Arial"/>
                <a:sym typeface="Arial"/>
                <a:hlinkClick r:id="rId3"/>
              </a:rPr>
              <a:t>L1Calo+Tile Workshop</a:t>
            </a:r>
            <a:r>
              <a:rPr lang="en-US" sz="2000">
                <a:latin typeface="Arial"/>
                <a:ea typeface="Arial"/>
                <a:cs typeface="Arial"/>
                <a:sym typeface="Arial"/>
              </a:rPr>
              <a:t> in November. We’ll present a modified version on Wednesday.</a:t>
            </a:r>
            <a:endParaRPr sz="2000">
              <a:latin typeface="Arial"/>
              <a:ea typeface="Arial"/>
              <a:cs typeface="Arial"/>
              <a:sym typeface="Arial"/>
            </a:endParaRPr>
          </a:p>
          <a:p>
            <a:pPr indent="0" lvl="0" marL="0" rtl="0" algn="l">
              <a:lnSpc>
                <a:spcPct val="90000"/>
              </a:lnSpc>
              <a:spcBef>
                <a:spcPts val="0"/>
              </a:spcBef>
              <a:spcAft>
                <a:spcPts val="0"/>
              </a:spcAft>
              <a:buNone/>
            </a:pPr>
            <a:r>
              <a:t/>
            </a:r>
            <a:endParaRPr sz="2000">
              <a:latin typeface="Arial"/>
              <a:ea typeface="Arial"/>
              <a:cs typeface="Arial"/>
              <a:sym typeface="Arial"/>
            </a:endParaRPr>
          </a:p>
          <a:p>
            <a:pPr indent="0" lvl="0" marL="0" rtl="0" algn="l">
              <a:lnSpc>
                <a:spcPct val="90000"/>
              </a:lnSpc>
              <a:spcBef>
                <a:spcPts val="0"/>
              </a:spcBef>
              <a:spcAft>
                <a:spcPts val="0"/>
              </a:spcAft>
              <a:buNone/>
            </a:pPr>
            <a:r>
              <a:rPr lang="en-US" sz="2000">
                <a:latin typeface="Arial"/>
                <a:ea typeface="Arial"/>
                <a:cs typeface="Arial"/>
                <a:sym typeface="Arial"/>
              </a:rPr>
              <a:t>Operational changes:</a:t>
            </a:r>
            <a:endParaRPr sz="2000">
              <a:latin typeface="Arial"/>
              <a:ea typeface="Arial"/>
              <a:cs typeface="Arial"/>
              <a:sym typeface="Arial"/>
            </a:endParaRPr>
          </a:p>
          <a:p>
            <a:pPr indent="-355600" lvl="0" marL="457200" rtl="0" algn="l">
              <a:lnSpc>
                <a:spcPct val="90000"/>
              </a:lnSpc>
              <a:spcBef>
                <a:spcPts val="0"/>
              </a:spcBef>
              <a:spcAft>
                <a:spcPts val="0"/>
              </a:spcAft>
              <a:buSzPts val="2000"/>
              <a:buFont typeface="Arial"/>
              <a:buAutoNum type="arabicPeriod"/>
            </a:pPr>
            <a:r>
              <a:rPr lang="en-US" sz="2000">
                <a:latin typeface="Arial"/>
                <a:ea typeface="Arial"/>
                <a:cs typeface="Arial"/>
                <a:sym typeface="Arial"/>
              </a:rPr>
              <a:t>Now, ERS messages from L1Calo about high rate or noisy towers will include Tile module (not just L1Calo ID). We’re </a:t>
            </a:r>
            <a:r>
              <a:rPr lang="en-US" sz="2000">
                <a:latin typeface="Arial"/>
                <a:ea typeface="Arial"/>
                <a:cs typeface="Arial"/>
                <a:sym typeface="Arial"/>
              </a:rPr>
              <a:t>retroactively</a:t>
            </a:r>
            <a:r>
              <a:rPr lang="en-US" sz="2000">
                <a:latin typeface="Arial"/>
                <a:ea typeface="Arial"/>
                <a:cs typeface="Arial"/>
                <a:sym typeface="Arial"/>
              </a:rPr>
              <a:t> cataloguing bad towers in 2022 for physics runs by comparing L1Calo map and ERS messages</a:t>
            </a:r>
            <a:endParaRPr sz="2000">
              <a:latin typeface="Arial"/>
              <a:ea typeface="Arial"/>
              <a:cs typeface="Arial"/>
              <a:sym typeface="Arial"/>
            </a:endParaRPr>
          </a:p>
          <a:p>
            <a:pPr indent="-355600" lvl="0" marL="457200" rtl="0" algn="l">
              <a:lnSpc>
                <a:spcPct val="90000"/>
              </a:lnSpc>
              <a:spcBef>
                <a:spcPts val="0"/>
              </a:spcBef>
              <a:spcAft>
                <a:spcPts val="0"/>
              </a:spcAft>
              <a:buSzPts val="2000"/>
              <a:buFont typeface="Arial"/>
              <a:buAutoNum type="arabicPeriod"/>
            </a:pPr>
            <a:r>
              <a:rPr lang="en-US" sz="2000">
                <a:latin typeface="Arial"/>
                <a:ea typeface="Arial"/>
                <a:cs typeface="Arial"/>
                <a:sym typeface="Arial"/>
              </a:rPr>
              <a:t>We moved low rate trigger monitoring histograms from OHP into DQMD so that shifters can check them!</a:t>
            </a:r>
            <a:endParaRPr sz="2000">
              <a:latin typeface="Arial"/>
              <a:ea typeface="Arial"/>
              <a:cs typeface="Arial"/>
              <a:sym typeface="Arial"/>
            </a:endParaRPr>
          </a:p>
          <a:p>
            <a:pPr indent="0" lvl="0" marL="0" rtl="0" algn="l">
              <a:lnSpc>
                <a:spcPct val="90000"/>
              </a:lnSpc>
              <a:spcBef>
                <a:spcPts val="0"/>
              </a:spcBef>
              <a:spcAft>
                <a:spcPts val="0"/>
              </a:spcAft>
              <a:buNone/>
            </a:pPr>
            <a:r>
              <a:t/>
            </a:r>
            <a:endParaRPr sz="2000">
              <a:latin typeface="Arial"/>
              <a:ea typeface="Arial"/>
              <a:cs typeface="Arial"/>
              <a:sym typeface="Arial"/>
            </a:endParaRPr>
          </a:p>
          <a:p>
            <a:pPr indent="0" lvl="0" marL="0" rtl="0" algn="l">
              <a:lnSpc>
                <a:spcPct val="90000"/>
              </a:lnSpc>
              <a:spcBef>
                <a:spcPts val="0"/>
              </a:spcBef>
              <a:spcAft>
                <a:spcPts val="0"/>
              </a:spcAft>
              <a:buNone/>
            </a:pPr>
            <a:r>
              <a:rPr lang="en-US" sz="2000">
                <a:latin typeface="Arial"/>
                <a:ea typeface="Arial"/>
                <a:cs typeface="Arial"/>
                <a:sym typeface="Arial"/>
              </a:rPr>
              <a:t>Maintenance:</a:t>
            </a:r>
            <a:endParaRPr sz="2000">
              <a:latin typeface="Arial"/>
              <a:ea typeface="Arial"/>
              <a:cs typeface="Arial"/>
              <a:sym typeface="Arial"/>
            </a:endParaRPr>
          </a:p>
          <a:p>
            <a:pPr indent="-355600" lvl="0" marL="457200" rtl="0" algn="l">
              <a:lnSpc>
                <a:spcPct val="90000"/>
              </a:lnSpc>
              <a:spcBef>
                <a:spcPts val="0"/>
              </a:spcBef>
              <a:spcAft>
                <a:spcPts val="0"/>
              </a:spcAft>
              <a:buSzPts val="2000"/>
              <a:buFont typeface="Arial"/>
              <a:buAutoNum type="arabicPeriod"/>
            </a:pPr>
            <a:r>
              <a:rPr lang="en-US" sz="2000">
                <a:latin typeface="Arial"/>
                <a:ea typeface="Arial"/>
                <a:cs typeface="Arial"/>
                <a:sym typeface="Arial"/>
              </a:rPr>
              <a:t>LBC55: Towers 1-3 were completely dead due to cut wires in the trigger cables probably from insertion of the drawer → Wires have been reconnected!</a:t>
            </a:r>
            <a:endParaRPr sz="2000">
              <a:latin typeface="Arial"/>
              <a:ea typeface="Arial"/>
              <a:cs typeface="Arial"/>
              <a:sym typeface="Arial"/>
            </a:endParaRPr>
          </a:p>
          <a:p>
            <a:pPr indent="0" lvl="0" marL="0" rtl="0" algn="l">
              <a:lnSpc>
                <a:spcPct val="90000"/>
              </a:lnSpc>
              <a:spcBef>
                <a:spcPts val="0"/>
              </a:spcBef>
              <a:spcAft>
                <a:spcPts val="0"/>
              </a:spcAft>
              <a:buNone/>
            </a:pPr>
            <a:r>
              <a:t/>
            </a:r>
            <a:endParaRPr sz="2000">
              <a:latin typeface="Arial"/>
              <a:ea typeface="Arial"/>
              <a:cs typeface="Arial"/>
              <a:sym typeface="Arial"/>
            </a:endParaRPr>
          </a:p>
          <a:p>
            <a:pPr indent="0" lvl="0" marL="0" rtl="0" algn="l">
              <a:lnSpc>
                <a:spcPct val="90000"/>
              </a:lnSpc>
              <a:spcBef>
                <a:spcPts val="0"/>
              </a:spcBef>
              <a:spcAft>
                <a:spcPts val="0"/>
              </a:spcAft>
              <a:buNone/>
            </a:pPr>
            <a:r>
              <a:rPr lang="en-US" sz="2000">
                <a:latin typeface="Arial"/>
                <a:ea typeface="Arial"/>
                <a:cs typeface="Arial"/>
                <a:sym typeface="Arial"/>
              </a:rPr>
              <a:t>Future work after maintenance:</a:t>
            </a:r>
            <a:endParaRPr sz="2000">
              <a:latin typeface="Arial"/>
              <a:ea typeface="Arial"/>
              <a:cs typeface="Arial"/>
              <a:sym typeface="Arial"/>
            </a:endParaRPr>
          </a:p>
          <a:p>
            <a:pPr indent="-355600" lvl="0" marL="457200" rtl="0" algn="l">
              <a:lnSpc>
                <a:spcPct val="90000"/>
              </a:lnSpc>
              <a:spcBef>
                <a:spcPts val="0"/>
              </a:spcBef>
              <a:spcAft>
                <a:spcPts val="0"/>
              </a:spcAft>
              <a:buSzPts val="2000"/>
              <a:buFont typeface="Arial"/>
              <a:buAutoNum type="arabicPeriod"/>
            </a:pPr>
            <a:r>
              <a:rPr lang="en-US" sz="2000">
                <a:latin typeface="Arial"/>
                <a:ea typeface="Arial"/>
                <a:cs typeface="Arial"/>
                <a:sym typeface="Arial"/>
              </a:rPr>
              <a:t>Develop histograms to monitor high rate </a:t>
            </a:r>
            <a:endParaRPr sz="2000">
              <a:latin typeface="Arial"/>
              <a:ea typeface="Arial"/>
              <a:cs typeface="Arial"/>
              <a:sym typeface="Arial"/>
            </a:endParaRPr>
          </a:p>
          <a:p>
            <a:pPr indent="0" lvl="0" marL="0" rtl="0" algn="l">
              <a:lnSpc>
                <a:spcPct val="90000"/>
              </a:lnSpc>
              <a:spcBef>
                <a:spcPts val="0"/>
              </a:spcBef>
              <a:spcAft>
                <a:spcPts val="0"/>
              </a:spcAft>
              <a:buNone/>
            </a:pPr>
            <a:r>
              <a:t/>
            </a:r>
            <a:endParaRPr sz="2000">
              <a:latin typeface="Arial"/>
              <a:ea typeface="Arial"/>
              <a:cs typeface="Arial"/>
              <a:sym typeface="Arial"/>
            </a:endParaRPr>
          </a:p>
        </p:txBody>
      </p:sp>
      <p:sp>
        <p:nvSpPr>
          <p:cNvPr id="279" name="Google Shape;279;g14d84b94720_0_6"/>
          <p:cNvSpPr txBox="1"/>
          <p:nvPr/>
        </p:nvSpPr>
        <p:spPr>
          <a:xfrm>
            <a:off x="0" y="0"/>
            <a:ext cx="12192000" cy="193950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lang="en-US" sz="4800">
                <a:solidFill>
                  <a:schemeClr val="lt1"/>
                </a:solidFill>
              </a:rPr>
              <a:t>3</a:t>
            </a:r>
            <a:r>
              <a:rPr b="1" i="0" lang="en-US" sz="4800" u="none" cap="none" strike="noStrike">
                <a:solidFill>
                  <a:schemeClr val="lt1"/>
                </a:solidFill>
                <a:latin typeface="Arial"/>
                <a:ea typeface="Arial"/>
                <a:cs typeface="Arial"/>
                <a:sym typeface="Arial"/>
              </a:rPr>
              <a:t>. L1Calo</a:t>
            </a:r>
            <a:r>
              <a:rPr b="1" lang="en-US" sz="4800">
                <a:solidFill>
                  <a:schemeClr val="lt1"/>
                </a:solidFill>
              </a:rPr>
              <a:t>+Tile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0" name="Google Shape;280;g14d84b94720_0_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 name="Shape 103"/>
        <p:cNvGrpSpPr/>
        <p:nvPr/>
      </p:nvGrpSpPr>
      <p:grpSpPr>
        <a:xfrm>
          <a:off x="0" y="0"/>
          <a:ext cx="0" cy="0"/>
          <a:chOff x="0" y="0"/>
          <a:chExt cx="0" cy="0"/>
        </a:xfrm>
      </p:grpSpPr>
      <p:sp>
        <p:nvSpPr>
          <p:cNvPr id="104" name="Google Shape;104;p2"/>
          <p:cNvSpPr txBox="1"/>
          <p:nvPr>
            <p:ph idx="1" type="body"/>
          </p:nvPr>
        </p:nvSpPr>
        <p:spPr>
          <a:xfrm>
            <a:off x="1322848" y="2169791"/>
            <a:ext cx="9546300" cy="38220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lang="en-US" sz="2000">
                <a:latin typeface="Arial"/>
                <a:ea typeface="Arial"/>
                <a:cs typeface="Arial"/>
                <a:sym typeface="Arial"/>
              </a:rPr>
              <a:t>Since Oct. 31th, 2022…</a:t>
            </a:r>
            <a:endParaRPr sz="2000">
              <a:latin typeface="Arial"/>
              <a:ea typeface="Arial"/>
              <a:cs typeface="Arial"/>
              <a:sym typeface="Arial"/>
            </a:endParaRPr>
          </a:p>
          <a:p>
            <a:pPr indent="0" lvl="0" marL="457200" marR="0" rtl="0" algn="l">
              <a:lnSpc>
                <a:spcPct val="90000"/>
              </a:lnSpc>
              <a:spcBef>
                <a:spcPts val="0"/>
              </a:spcBef>
              <a:spcAft>
                <a:spcPts val="0"/>
              </a:spcAft>
              <a:buNone/>
            </a:pPr>
            <a:r>
              <a:t/>
            </a:r>
            <a:endParaRPr sz="2000">
              <a:latin typeface="Arial"/>
              <a:ea typeface="Arial"/>
              <a:cs typeface="Arial"/>
              <a:sym typeface="Arial"/>
            </a:endParaRPr>
          </a:p>
          <a:p>
            <a:pPr indent="-342900" lvl="0" marL="342900" marR="0" rtl="0" algn="l">
              <a:lnSpc>
                <a:spcPct val="90000"/>
              </a:lnSpc>
              <a:spcBef>
                <a:spcPts val="0"/>
              </a:spcBef>
              <a:spcAft>
                <a:spcPts val="0"/>
              </a:spcAft>
              <a:buSzPts val="2000"/>
              <a:buAutoNum type="arabicPeriod"/>
            </a:pPr>
            <a:r>
              <a:rPr b="1" lang="en-US" sz="2000">
                <a:latin typeface="Arial"/>
                <a:ea typeface="Arial"/>
                <a:cs typeface="Arial"/>
                <a:sym typeface="Arial"/>
              </a:rPr>
              <a:t>Normal CIS Constant Updates</a:t>
            </a:r>
            <a:endParaRPr b="1" sz="2000">
              <a:latin typeface="Arial"/>
              <a:ea typeface="Arial"/>
              <a:cs typeface="Arial"/>
              <a:sym typeface="Arial"/>
            </a:endParaRPr>
          </a:p>
          <a:p>
            <a:pPr indent="-355600" lvl="1" marL="914400" marR="0" rtl="0" algn="l">
              <a:lnSpc>
                <a:spcPct val="90000"/>
              </a:lnSpc>
              <a:spcBef>
                <a:spcPts val="0"/>
              </a:spcBef>
              <a:spcAft>
                <a:spcPts val="0"/>
              </a:spcAft>
              <a:buSzPts val="2000"/>
              <a:buAutoNum type="alphaLcPeriod"/>
            </a:pPr>
            <a:r>
              <a:rPr lang="en-US" sz="2000">
                <a:latin typeface="Arial"/>
                <a:ea typeface="Arial"/>
                <a:cs typeface="Arial"/>
                <a:sym typeface="Arial"/>
              </a:rPr>
              <a:t>October 1 - November 1</a:t>
            </a:r>
            <a:endParaRPr sz="2000">
              <a:latin typeface="Arial"/>
              <a:ea typeface="Arial"/>
              <a:cs typeface="Arial"/>
              <a:sym typeface="Arial"/>
            </a:endParaRPr>
          </a:p>
          <a:p>
            <a:pPr indent="-342900" lvl="0" marL="342900" marR="0" rtl="0" algn="l">
              <a:lnSpc>
                <a:spcPct val="90000"/>
              </a:lnSpc>
              <a:spcBef>
                <a:spcPts val="0"/>
              </a:spcBef>
              <a:spcAft>
                <a:spcPts val="0"/>
              </a:spcAft>
              <a:buSzPts val="2000"/>
              <a:buAutoNum type="arabicPeriod"/>
            </a:pPr>
            <a:r>
              <a:rPr b="1" lang="en-US" sz="2000">
                <a:latin typeface="Arial"/>
                <a:ea typeface="Arial"/>
                <a:cs typeface="Arial"/>
                <a:sym typeface="Arial"/>
              </a:rPr>
              <a:t>End-of-Year Recalibration/Reprocessing</a:t>
            </a:r>
            <a:endParaRPr b="1" sz="2000">
              <a:latin typeface="Arial"/>
              <a:ea typeface="Arial"/>
              <a:cs typeface="Arial"/>
              <a:sym typeface="Arial"/>
            </a:endParaRPr>
          </a:p>
          <a:p>
            <a:pPr indent="-355600" lvl="1" marL="914400" marR="0" rtl="0" algn="l">
              <a:lnSpc>
                <a:spcPct val="90000"/>
              </a:lnSpc>
              <a:spcBef>
                <a:spcPts val="0"/>
              </a:spcBef>
              <a:spcAft>
                <a:spcPts val="0"/>
              </a:spcAft>
              <a:buSzPts val="2000"/>
              <a:buFont typeface="Arial"/>
              <a:buAutoNum type="alphaLcPeriod"/>
            </a:pPr>
            <a:r>
              <a:rPr lang="en-US" sz="2000">
                <a:latin typeface="Arial"/>
                <a:ea typeface="Arial"/>
                <a:cs typeface="Arial"/>
                <a:sym typeface="Arial"/>
              </a:rPr>
              <a:t>Procedure</a:t>
            </a:r>
            <a:endParaRPr sz="2000">
              <a:latin typeface="Arial"/>
              <a:ea typeface="Arial"/>
              <a:cs typeface="Arial"/>
              <a:sym typeface="Arial"/>
            </a:endParaRPr>
          </a:p>
          <a:p>
            <a:pPr indent="-355600" lvl="1" marL="914400" marR="0" rtl="0" algn="l">
              <a:lnSpc>
                <a:spcPct val="90000"/>
              </a:lnSpc>
              <a:spcBef>
                <a:spcPts val="0"/>
              </a:spcBef>
              <a:spcAft>
                <a:spcPts val="0"/>
              </a:spcAft>
              <a:buSzPts val="2000"/>
              <a:buFont typeface="Arial"/>
              <a:buAutoNum type="alphaLcPeriod"/>
            </a:pPr>
            <a:r>
              <a:rPr lang="en-US" sz="2000">
                <a:latin typeface="Arial"/>
                <a:ea typeface="Arial"/>
                <a:cs typeface="Arial"/>
                <a:sym typeface="Arial"/>
              </a:rPr>
              <a:t>Run 3 (March - November) results with Preliminary Public Plots</a:t>
            </a:r>
            <a:endParaRPr sz="2000">
              <a:latin typeface="Arial"/>
              <a:ea typeface="Arial"/>
              <a:cs typeface="Arial"/>
              <a:sym typeface="Arial"/>
            </a:endParaRPr>
          </a:p>
          <a:p>
            <a:pPr indent="-342900" lvl="0" marL="342900" marR="0" rtl="0" algn="l">
              <a:lnSpc>
                <a:spcPct val="90000"/>
              </a:lnSpc>
              <a:spcBef>
                <a:spcPts val="0"/>
              </a:spcBef>
              <a:spcAft>
                <a:spcPts val="0"/>
              </a:spcAft>
              <a:buSzPts val="2000"/>
              <a:buAutoNum type="arabicPeriod"/>
            </a:pPr>
            <a:r>
              <a:rPr b="1" lang="en-US" sz="2000">
                <a:latin typeface="Arial"/>
                <a:ea typeface="Arial"/>
                <a:cs typeface="Arial"/>
                <a:sym typeface="Arial"/>
              </a:rPr>
              <a:t>L1Calo PMT Scans</a:t>
            </a:r>
            <a:endParaRPr b="1" sz="2000">
              <a:latin typeface="Arial"/>
              <a:ea typeface="Arial"/>
              <a:cs typeface="Arial"/>
              <a:sym typeface="Arial"/>
            </a:endParaRPr>
          </a:p>
          <a:p>
            <a:pPr indent="-342900" lvl="0" marL="342900" marR="0" rtl="0" algn="l">
              <a:lnSpc>
                <a:spcPct val="90000"/>
              </a:lnSpc>
              <a:spcBef>
                <a:spcPts val="0"/>
              </a:spcBef>
              <a:spcAft>
                <a:spcPts val="0"/>
              </a:spcAft>
              <a:buSzPts val="2000"/>
              <a:buAutoNum type="arabicPeriod"/>
            </a:pPr>
            <a:r>
              <a:rPr b="1" lang="en-US" sz="2000">
                <a:latin typeface="Arial"/>
                <a:ea typeface="Arial"/>
                <a:cs typeface="Arial"/>
                <a:sym typeface="Arial"/>
              </a:rPr>
              <a:t>Maintenance Progress</a:t>
            </a:r>
            <a:endParaRPr b="1" sz="2000">
              <a:latin typeface="Arial"/>
              <a:ea typeface="Arial"/>
              <a:cs typeface="Arial"/>
              <a:sym typeface="Arial"/>
            </a:endParaRPr>
          </a:p>
          <a:p>
            <a:pPr indent="-355600" lvl="1" marL="914400" marR="0" rtl="0" algn="l">
              <a:lnSpc>
                <a:spcPct val="90000"/>
              </a:lnSpc>
              <a:spcBef>
                <a:spcPts val="0"/>
              </a:spcBef>
              <a:spcAft>
                <a:spcPts val="0"/>
              </a:spcAft>
              <a:buSzPts val="2000"/>
              <a:buFont typeface="Arial"/>
              <a:buAutoNum type="alphaLcPeriod"/>
            </a:pPr>
            <a:r>
              <a:rPr lang="en-US" sz="2000">
                <a:latin typeface="Arial"/>
                <a:ea typeface="Arial"/>
                <a:cs typeface="Arial"/>
                <a:sym typeface="Arial"/>
              </a:rPr>
              <a:t>General Status</a:t>
            </a:r>
            <a:endParaRPr sz="2000">
              <a:latin typeface="Arial"/>
              <a:ea typeface="Arial"/>
              <a:cs typeface="Arial"/>
              <a:sym typeface="Arial"/>
            </a:endParaRPr>
          </a:p>
          <a:p>
            <a:pPr indent="-355600" lvl="1" marL="914400" marR="0" rtl="0" algn="l">
              <a:lnSpc>
                <a:spcPct val="90000"/>
              </a:lnSpc>
              <a:spcBef>
                <a:spcPts val="0"/>
              </a:spcBef>
              <a:spcAft>
                <a:spcPts val="0"/>
              </a:spcAft>
              <a:buSzPts val="2000"/>
              <a:buFont typeface="Arial"/>
              <a:buAutoNum type="alphaLcPeriod"/>
            </a:pPr>
            <a:r>
              <a:rPr lang="en-US" sz="2000">
                <a:latin typeface="Arial"/>
                <a:ea typeface="Arial"/>
                <a:cs typeface="Arial"/>
                <a:sym typeface="Arial"/>
              </a:rPr>
              <a:t>Cooling</a:t>
            </a:r>
            <a:endParaRPr sz="2000">
              <a:latin typeface="Arial"/>
              <a:ea typeface="Arial"/>
              <a:cs typeface="Arial"/>
              <a:sym typeface="Arial"/>
            </a:endParaRPr>
          </a:p>
          <a:p>
            <a:pPr indent="-342900" lvl="0" marL="342900" marR="0" rtl="0" algn="l">
              <a:lnSpc>
                <a:spcPct val="90000"/>
              </a:lnSpc>
              <a:spcBef>
                <a:spcPts val="0"/>
              </a:spcBef>
              <a:spcAft>
                <a:spcPts val="0"/>
              </a:spcAft>
              <a:buSzPts val="2000"/>
              <a:buAutoNum type="arabicPeriod"/>
            </a:pPr>
            <a:r>
              <a:rPr b="1" lang="en-US" sz="2000">
                <a:latin typeface="Arial"/>
                <a:ea typeface="Arial"/>
                <a:cs typeface="Arial"/>
                <a:sym typeface="Arial"/>
              </a:rPr>
              <a:t>Plans for Next Quarter</a:t>
            </a:r>
            <a:endParaRPr b="1">
              <a:latin typeface="Arial"/>
              <a:ea typeface="Arial"/>
              <a:cs typeface="Arial"/>
              <a:sym typeface="Arial"/>
            </a:endParaRPr>
          </a:p>
        </p:txBody>
      </p:sp>
      <p:sp>
        <p:nvSpPr>
          <p:cNvPr id="105" name="Google Shape;105;p2"/>
          <p:cNvSpPr txBox="1"/>
          <p:nvPr/>
        </p:nvSpPr>
        <p:spPr>
          <a:xfrm>
            <a:off x="0" y="0"/>
            <a:ext cx="12192000" cy="1938992"/>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Arial"/>
                <a:ea typeface="Arial"/>
                <a:cs typeface="Arial"/>
                <a:sym typeface="Arial"/>
              </a:rPr>
              <a:t>Outline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 name="Google Shape;106;p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205a028161e_0_24"/>
          <p:cNvSpPr txBox="1"/>
          <p:nvPr/>
        </p:nvSpPr>
        <p:spPr>
          <a:xfrm>
            <a:off x="0" y="0"/>
            <a:ext cx="12192000" cy="193950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lang="en-US" sz="4800">
                <a:solidFill>
                  <a:schemeClr val="lt1"/>
                </a:solidFill>
              </a:rPr>
              <a:t>3</a:t>
            </a:r>
            <a:r>
              <a:rPr b="1" i="0" lang="en-US" sz="4800" u="none" cap="none" strike="noStrike">
                <a:solidFill>
                  <a:schemeClr val="lt1"/>
                </a:solidFill>
                <a:latin typeface="Arial"/>
                <a:ea typeface="Arial"/>
                <a:cs typeface="Arial"/>
                <a:sym typeface="Arial"/>
              </a:rPr>
              <a:t>. L1Calo</a:t>
            </a:r>
            <a:r>
              <a:rPr b="1" lang="en-US" sz="4800">
                <a:solidFill>
                  <a:schemeClr val="lt1"/>
                </a:solidFill>
              </a:rPr>
              <a:t>+Tile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6" name="Google Shape;286;g205a028161e_0_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87" name="Google Shape;287;g205a028161e_0_24"/>
          <p:cNvPicPr preferRelativeResize="0"/>
          <p:nvPr/>
        </p:nvPicPr>
        <p:blipFill>
          <a:blip r:embed="rId3">
            <a:alphaModFix/>
          </a:blip>
          <a:stretch>
            <a:fillRect/>
          </a:stretch>
        </p:blipFill>
        <p:spPr>
          <a:xfrm>
            <a:off x="152400" y="2091900"/>
            <a:ext cx="5365426" cy="3033025"/>
          </a:xfrm>
          <a:prstGeom prst="rect">
            <a:avLst/>
          </a:prstGeom>
          <a:noFill/>
          <a:ln>
            <a:noFill/>
          </a:ln>
        </p:spPr>
      </p:pic>
      <p:pic>
        <p:nvPicPr>
          <p:cNvPr id="288" name="Google Shape;288;g205a028161e_0_24"/>
          <p:cNvPicPr preferRelativeResize="0"/>
          <p:nvPr/>
        </p:nvPicPr>
        <p:blipFill>
          <a:blip r:embed="rId4">
            <a:alphaModFix/>
          </a:blip>
          <a:stretch>
            <a:fillRect/>
          </a:stretch>
        </p:blipFill>
        <p:spPr>
          <a:xfrm>
            <a:off x="6059000" y="2162125"/>
            <a:ext cx="6018698" cy="2892574"/>
          </a:xfrm>
          <a:prstGeom prst="rect">
            <a:avLst/>
          </a:prstGeom>
          <a:noFill/>
          <a:ln>
            <a:noFill/>
          </a:ln>
        </p:spPr>
      </p:pic>
      <p:sp>
        <p:nvSpPr>
          <p:cNvPr id="289" name="Google Shape;289;g205a028161e_0_24"/>
          <p:cNvSpPr txBox="1"/>
          <p:nvPr/>
        </p:nvSpPr>
        <p:spPr>
          <a:xfrm>
            <a:off x="4246250" y="4966325"/>
            <a:ext cx="7529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600">
                <a:solidFill>
                  <a:srgbClr val="5D6879"/>
                </a:solidFill>
              </a:rPr>
              <a:t>Low rate monitor: -2: no beam -1 : tower not initialized/off 0 :NORMAL state 1: WARNING state 2: LOW RATE state. These values are set according to the following formula:</a:t>
            </a:r>
            <a:endParaRPr sz="1600">
              <a:solidFill>
                <a:srgbClr val="5D6879"/>
              </a:solidFill>
            </a:endParaRPr>
          </a:p>
          <a:p>
            <a:pPr indent="0" lvl="0" marL="0" rtl="0" algn="l">
              <a:spcBef>
                <a:spcPts val="0"/>
              </a:spcBef>
              <a:spcAft>
                <a:spcPts val="0"/>
              </a:spcAft>
              <a:buClr>
                <a:schemeClr val="dk1"/>
              </a:buClr>
              <a:buSzPts val="1100"/>
              <a:buFont typeface="Arial"/>
              <a:buNone/>
            </a:pPr>
            <a:r>
              <a:t/>
            </a:r>
            <a:endParaRPr sz="1600">
              <a:solidFill>
                <a:srgbClr val="5D6879"/>
              </a:solidFill>
            </a:endParaRPr>
          </a:p>
          <a:p>
            <a:pPr indent="0" lvl="0" marL="0" rtl="0" algn="l">
              <a:spcBef>
                <a:spcPts val="0"/>
              </a:spcBef>
              <a:spcAft>
                <a:spcPts val="0"/>
              </a:spcAft>
              <a:buClr>
                <a:schemeClr val="dk1"/>
              </a:buClr>
              <a:buSzPts val="1100"/>
              <a:buFont typeface="Arial"/>
              <a:buNone/>
            </a:pPr>
            <a:r>
              <a:rPr lang="en-US" sz="1600">
                <a:solidFill>
                  <a:srgbClr val="5D6879"/>
                </a:solidFill>
              </a:rPr>
              <a:t>State = Fast-Smoothed Mean Rate/Reference Mean Rate</a:t>
            </a:r>
            <a:endParaRPr sz="1600">
              <a:solidFill>
                <a:srgbClr val="5D6879"/>
              </a:solidFill>
            </a:endParaRPr>
          </a:p>
          <a:p>
            <a:pPr indent="0" lvl="0" marL="0" rtl="0" algn="l">
              <a:spcBef>
                <a:spcPts val="0"/>
              </a:spcBef>
              <a:spcAft>
                <a:spcPts val="0"/>
              </a:spcAft>
              <a:buClr>
                <a:schemeClr val="dk1"/>
              </a:buClr>
              <a:buSzPts val="1100"/>
              <a:buFont typeface="Arial"/>
              <a:buNone/>
            </a:pPr>
            <a:r>
              <a:rPr lang="en-US" sz="1600">
                <a:solidFill>
                  <a:srgbClr val="5D6879"/>
                </a:solidFill>
              </a:rPr>
              <a:t>⋚</a:t>
            </a:r>
            <a:endParaRPr sz="1600">
              <a:solidFill>
                <a:srgbClr val="5D6879"/>
              </a:solidFill>
            </a:endParaRPr>
          </a:p>
          <a:p>
            <a:pPr indent="0" lvl="0" marL="0" rtl="0" algn="l">
              <a:spcBef>
                <a:spcPts val="0"/>
              </a:spcBef>
              <a:spcAft>
                <a:spcPts val="0"/>
              </a:spcAft>
              <a:buClr>
                <a:schemeClr val="dk1"/>
              </a:buClr>
              <a:buSzPts val="1100"/>
              <a:buFont typeface="Arial"/>
              <a:buNone/>
            </a:pPr>
            <a:r>
              <a:rPr lang="en-US" sz="1600">
                <a:solidFill>
                  <a:srgbClr val="5D6879"/>
                </a:solidFill>
              </a:rPr>
              <a:t>Threshold</a:t>
            </a:r>
            <a:endParaRPr sz="1600">
              <a:solidFill>
                <a:srgbClr val="5D6879"/>
              </a:solidFill>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205a028161e_0_35"/>
          <p:cNvSpPr txBox="1"/>
          <p:nvPr/>
        </p:nvSpPr>
        <p:spPr>
          <a:xfrm>
            <a:off x="0" y="0"/>
            <a:ext cx="12192000" cy="193950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lang="en-US" sz="4800">
                <a:solidFill>
                  <a:schemeClr val="lt1"/>
                </a:solidFill>
              </a:rPr>
              <a:t>3</a:t>
            </a:r>
            <a:r>
              <a:rPr b="1" i="0" lang="en-US" sz="4800" u="none" cap="none" strike="noStrike">
                <a:solidFill>
                  <a:schemeClr val="lt1"/>
                </a:solidFill>
                <a:latin typeface="Arial"/>
                <a:ea typeface="Arial"/>
                <a:cs typeface="Arial"/>
                <a:sym typeface="Arial"/>
              </a:rPr>
              <a:t>. L1Calo</a:t>
            </a:r>
            <a:r>
              <a:rPr b="1" lang="en-US" sz="4800">
                <a:solidFill>
                  <a:schemeClr val="lt1"/>
                </a:solidFill>
              </a:rPr>
              <a:t>+Tile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5" name="Google Shape;295;g205a028161e_0_3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96" name="Google Shape;296;g205a028161e_0_35"/>
          <p:cNvPicPr preferRelativeResize="0"/>
          <p:nvPr/>
        </p:nvPicPr>
        <p:blipFill>
          <a:blip r:embed="rId3">
            <a:alphaModFix/>
          </a:blip>
          <a:stretch>
            <a:fillRect/>
          </a:stretch>
        </p:blipFill>
        <p:spPr>
          <a:xfrm>
            <a:off x="138100" y="1939500"/>
            <a:ext cx="4982569" cy="4613700"/>
          </a:xfrm>
          <a:prstGeom prst="rect">
            <a:avLst/>
          </a:prstGeom>
          <a:noFill/>
          <a:ln>
            <a:noFill/>
          </a:ln>
        </p:spPr>
      </p:pic>
      <p:sp>
        <p:nvSpPr>
          <p:cNvPr id="297" name="Google Shape;297;g205a028161e_0_35"/>
          <p:cNvSpPr txBox="1"/>
          <p:nvPr/>
        </p:nvSpPr>
        <p:spPr>
          <a:xfrm>
            <a:off x="6175050" y="3066100"/>
            <a:ext cx="3271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Calibri"/>
                <a:ea typeface="Calibri"/>
                <a:cs typeface="Calibri"/>
                <a:sym typeface="Calibri"/>
              </a:rPr>
              <a:t>L1 Calo live rate monitor</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lang="en-US" sz="1600">
                <a:latin typeface="Calibri"/>
                <a:ea typeface="Calibri"/>
                <a:cs typeface="Calibri"/>
                <a:sym typeface="Calibri"/>
              </a:rPr>
              <a:t>Each square corresponds to a trigger tower with some L1Calo ID number</a:t>
            </a:r>
            <a:endParaRPr sz="16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205a02813c8_0_39"/>
          <p:cNvSpPr txBox="1"/>
          <p:nvPr/>
        </p:nvSpPr>
        <p:spPr>
          <a:xfrm>
            <a:off x="0" y="-48638"/>
            <a:ext cx="12192000" cy="166230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lang="en-US" sz="4800">
                <a:solidFill>
                  <a:schemeClr val="lt1"/>
                </a:solidFill>
              </a:rPr>
              <a:t>4</a:t>
            </a:r>
            <a:r>
              <a:rPr b="1" i="0" lang="en-US" sz="4800" u="none" cap="none" strike="noStrike">
                <a:solidFill>
                  <a:schemeClr val="lt1"/>
                </a:solidFill>
                <a:latin typeface="Arial"/>
                <a:ea typeface="Arial"/>
                <a:cs typeface="Arial"/>
                <a:sym typeface="Arial"/>
              </a:rPr>
              <a:t>. </a:t>
            </a:r>
            <a:r>
              <a:rPr b="1" lang="en-US" sz="4800">
                <a:solidFill>
                  <a:schemeClr val="lt1"/>
                </a:solidFill>
              </a:rPr>
              <a:t>General </a:t>
            </a:r>
            <a:r>
              <a:rPr b="1" lang="en-US" sz="4800">
                <a:solidFill>
                  <a:schemeClr val="lt1"/>
                </a:solidFill>
              </a:rPr>
              <a:t>Maintenance Status</a:t>
            </a:r>
            <a:endParaRPr b="1" sz="4800">
              <a:solidFill>
                <a:schemeClr val="lt1"/>
              </a:solidFil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aphicFrame>
        <p:nvGraphicFramePr>
          <p:cNvPr id="303" name="Google Shape;303;g205a02813c8_0_39"/>
          <p:cNvGraphicFramePr/>
          <p:nvPr/>
        </p:nvGraphicFramePr>
        <p:xfrm>
          <a:off x="952500" y="2971800"/>
          <a:ext cx="3000000" cy="3000000"/>
        </p:xfrm>
        <a:graphic>
          <a:graphicData uri="http://schemas.openxmlformats.org/drawingml/2006/table">
            <a:tbl>
              <a:tblPr>
                <a:noFill/>
                <a:tableStyleId>{F5EA4052-2B44-4AF4-9B69-28ED939780AE}</a:tableStyleId>
              </a:tblPr>
              <a:tblGrid>
                <a:gridCol w="2057400"/>
                <a:gridCol w="2057400"/>
                <a:gridCol w="2057400"/>
                <a:gridCol w="2057400"/>
                <a:gridCol w="2057400"/>
              </a:tblGrid>
              <a:tr h="381000">
                <a:tc>
                  <a:txBody>
                    <a:bodyPr/>
                    <a:lstStyle/>
                    <a:p>
                      <a:pPr indent="0" lvl="0" marL="0" rtl="0" algn="l">
                        <a:spcBef>
                          <a:spcPts val="0"/>
                        </a:spcBef>
                        <a:spcAft>
                          <a:spcPts val="0"/>
                        </a:spcAft>
                        <a:buNone/>
                      </a:pPr>
                      <a:r>
                        <a:rPr lang="en-US" sz="1900"/>
                        <a:t>(As of Feb 2.)</a:t>
                      </a:r>
                      <a:endParaRPr sz="1900"/>
                    </a:p>
                  </a:txBody>
                  <a:tcPr marT="91425" marB="91425" marR="91425" marL="91425"/>
                </a:tc>
                <a:tc>
                  <a:txBody>
                    <a:bodyPr/>
                    <a:lstStyle/>
                    <a:p>
                      <a:pPr indent="0" lvl="0" marL="0" rtl="0" algn="l">
                        <a:spcBef>
                          <a:spcPts val="0"/>
                        </a:spcBef>
                        <a:spcAft>
                          <a:spcPts val="0"/>
                        </a:spcAft>
                        <a:buNone/>
                      </a:pPr>
                      <a:r>
                        <a:rPr lang="en-US" sz="1900"/>
                        <a:t>Identified</a:t>
                      </a:r>
                      <a:r>
                        <a:rPr lang="en-US" sz="1900"/>
                        <a:t> </a:t>
                      </a:r>
                      <a:endParaRPr sz="1900"/>
                    </a:p>
                  </a:txBody>
                  <a:tcPr marT="91425" marB="91425" marR="91425" marL="91425"/>
                </a:tc>
                <a:tc>
                  <a:txBody>
                    <a:bodyPr/>
                    <a:lstStyle/>
                    <a:p>
                      <a:pPr indent="0" lvl="0" marL="0" rtl="0" algn="l">
                        <a:spcBef>
                          <a:spcPts val="0"/>
                        </a:spcBef>
                        <a:spcAft>
                          <a:spcPts val="0"/>
                        </a:spcAft>
                        <a:buNone/>
                      </a:pPr>
                      <a:r>
                        <a:rPr lang="en-US" sz="1900">
                          <a:solidFill>
                            <a:schemeClr val="accent6"/>
                          </a:solidFill>
                        </a:rPr>
                        <a:t>Fixed</a:t>
                      </a:r>
                      <a:endParaRPr sz="1900">
                        <a:solidFill>
                          <a:schemeClr val="accent6"/>
                        </a:solidFill>
                      </a:endParaRPr>
                    </a:p>
                  </a:txBody>
                  <a:tcPr marT="91425" marB="91425" marR="91425" marL="91425"/>
                </a:tc>
                <a:tc>
                  <a:txBody>
                    <a:bodyPr/>
                    <a:lstStyle/>
                    <a:p>
                      <a:pPr indent="0" lvl="0" marL="0" rtl="0" algn="l">
                        <a:spcBef>
                          <a:spcPts val="0"/>
                        </a:spcBef>
                        <a:spcAft>
                          <a:spcPts val="0"/>
                        </a:spcAft>
                        <a:buNone/>
                      </a:pPr>
                      <a:r>
                        <a:rPr lang="en-US" sz="1900">
                          <a:solidFill>
                            <a:schemeClr val="accent1"/>
                          </a:solidFill>
                        </a:rPr>
                        <a:t>Scheduled to Fix</a:t>
                      </a:r>
                      <a:endParaRPr sz="1900">
                        <a:solidFill>
                          <a:schemeClr val="accent1"/>
                        </a:solidFill>
                      </a:endParaRPr>
                    </a:p>
                  </a:txBody>
                  <a:tcPr marT="91425" marB="91425" marR="91425" marL="91425"/>
                </a:tc>
                <a:tc>
                  <a:txBody>
                    <a:bodyPr/>
                    <a:lstStyle/>
                    <a:p>
                      <a:pPr indent="0" lvl="0" marL="0" rtl="0" algn="l">
                        <a:spcBef>
                          <a:spcPts val="0"/>
                        </a:spcBef>
                        <a:spcAft>
                          <a:spcPts val="0"/>
                        </a:spcAft>
                        <a:buNone/>
                      </a:pPr>
                      <a:r>
                        <a:rPr lang="en-US" sz="1900">
                          <a:solidFill>
                            <a:srgbClr val="FF0000"/>
                          </a:solidFill>
                        </a:rPr>
                        <a:t>Unavailable</a:t>
                      </a:r>
                      <a:endParaRPr sz="1900">
                        <a:solidFill>
                          <a:srgbClr val="FF0000"/>
                        </a:solidFill>
                      </a:endParaRPr>
                    </a:p>
                  </a:txBody>
                  <a:tcPr marT="91425" marB="91425" marR="91425" marL="91425"/>
                </a:tc>
              </a:tr>
              <a:tr h="381000">
                <a:tc>
                  <a:txBody>
                    <a:bodyPr/>
                    <a:lstStyle/>
                    <a:p>
                      <a:pPr indent="0" lvl="0" marL="0" rtl="0" algn="l">
                        <a:spcBef>
                          <a:spcPts val="0"/>
                        </a:spcBef>
                        <a:spcAft>
                          <a:spcPts val="0"/>
                        </a:spcAft>
                        <a:buNone/>
                      </a:pPr>
                      <a:r>
                        <a:rPr lang="en-US" sz="1900"/>
                        <a:t>EBA</a:t>
                      </a:r>
                      <a:endParaRPr sz="1900"/>
                    </a:p>
                  </a:txBody>
                  <a:tcPr marT="91425" marB="91425" marR="91425" marL="91425"/>
                </a:tc>
                <a:tc>
                  <a:txBody>
                    <a:bodyPr/>
                    <a:lstStyle/>
                    <a:p>
                      <a:pPr indent="0" lvl="0" marL="0" rtl="0" algn="l">
                        <a:spcBef>
                          <a:spcPts val="0"/>
                        </a:spcBef>
                        <a:spcAft>
                          <a:spcPts val="0"/>
                        </a:spcAft>
                        <a:buNone/>
                      </a:pPr>
                      <a:r>
                        <a:rPr lang="en-US" sz="1900"/>
                        <a:t>19</a:t>
                      </a:r>
                      <a:endParaRPr sz="1900"/>
                    </a:p>
                  </a:txBody>
                  <a:tcPr marT="91425" marB="91425" marR="91425" marL="91425"/>
                </a:tc>
                <a:tc>
                  <a:txBody>
                    <a:bodyPr/>
                    <a:lstStyle/>
                    <a:p>
                      <a:pPr indent="0" lvl="0" marL="0" rtl="0" algn="l">
                        <a:spcBef>
                          <a:spcPts val="0"/>
                        </a:spcBef>
                        <a:spcAft>
                          <a:spcPts val="0"/>
                        </a:spcAft>
                        <a:buNone/>
                      </a:pPr>
                      <a:r>
                        <a:rPr lang="en-US" sz="1900">
                          <a:solidFill>
                            <a:schemeClr val="accent6"/>
                          </a:solidFill>
                        </a:rPr>
                        <a:t>7</a:t>
                      </a:r>
                      <a:endParaRPr sz="1900">
                        <a:solidFill>
                          <a:schemeClr val="accent6"/>
                        </a:solidFill>
                      </a:endParaRPr>
                    </a:p>
                  </a:txBody>
                  <a:tcPr marT="91425" marB="91425" marR="91425" marL="91425"/>
                </a:tc>
                <a:tc>
                  <a:txBody>
                    <a:bodyPr/>
                    <a:lstStyle/>
                    <a:p>
                      <a:pPr indent="0" lvl="0" marL="0" rtl="0" algn="l">
                        <a:spcBef>
                          <a:spcPts val="0"/>
                        </a:spcBef>
                        <a:spcAft>
                          <a:spcPts val="0"/>
                        </a:spcAft>
                        <a:buNone/>
                      </a:pPr>
                      <a:r>
                        <a:rPr lang="en-US" sz="1900">
                          <a:solidFill>
                            <a:schemeClr val="accent1"/>
                          </a:solidFill>
                        </a:rPr>
                        <a:t>3</a:t>
                      </a:r>
                      <a:endParaRPr sz="1900">
                        <a:solidFill>
                          <a:schemeClr val="accent1"/>
                        </a:solidFill>
                      </a:endParaRPr>
                    </a:p>
                  </a:txBody>
                  <a:tcPr marT="91425" marB="91425" marR="91425" marL="91425"/>
                </a:tc>
                <a:tc>
                  <a:txBody>
                    <a:bodyPr/>
                    <a:lstStyle/>
                    <a:p>
                      <a:pPr indent="0" lvl="0" marL="0" rtl="0" algn="l">
                        <a:spcBef>
                          <a:spcPts val="0"/>
                        </a:spcBef>
                        <a:spcAft>
                          <a:spcPts val="0"/>
                        </a:spcAft>
                        <a:buNone/>
                      </a:pPr>
                      <a:r>
                        <a:rPr lang="en-US" sz="1900">
                          <a:solidFill>
                            <a:srgbClr val="FF0000"/>
                          </a:solidFill>
                        </a:rPr>
                        <a:t>9</a:t>
                      </a:r>
                      <a:endParaRPr sz="1900">
                        <a:solidFill>
                          <a:srgbClr val="FF0000"/>
                        </a:solidFill>
                      </a:endParaRPr>
                    </a:p>
                  </a:txBody>
                  <a:tcPr marT="91425" marB="91425" marR="91425" marL="91425"/>
                </a:tc>
              </a:tr>
              <a:tr h="381000">
                <a:tc>
                  <a:txBody>
                    <a:bodyPr/>
                    <a:lstStyle/>
                    <a:p>
                      <a:pPr indent="0" lvl="0" marL="0" rtl="0" algn="l">
                        <a:spcBef>
                          <a:spcPts val="0"/>
                        </a:spcBef>
                        <a:spcAft>
                          <a:spcPts val="0"/>
                        </a:spcAft>
                        <a:buNone/>
                      </a:pPr>
                      <a:r>
                        <a:rPr lang="en-US" sz="1900"/>
                        <a:t>EBC</a:t>
                      </a:r>
                      <a:endParaRPr sz="1900"/>
                    </a:p>
                  </a:txBody>
                  <a:tcPr marT="91425" marB="91425" marR="91425" marL="91425"/>
                </a:tc>
                <a:tc>
                  <a:txBody>
                    <a:bodyPr/>
                    <a:lstStyle/>
                    <a:p>
                      <a:pPr indent="0" lvl="0" marL="0" rtl="0" algn="l">
                        <a:spcBef>
                          <a:spcPts val="0"/>
                        </a:spcBef>
                        <a:spcAft>
                          <a:spcPts val="0"/>
                        </a:spcAft>
                        <a:buNone/>
                      </a:pPr>
                      <a:r>
                        <a:rPr lang="en-US" sz="1900"/>
                        <a:t>18</a:t>
                      </a:r>
                      <a:endParaRPr sz="1900"/>
                    </a:p>
                  </a:txBody>
                  <a:tcPr marT="91425" marB="91425" marR="91425" marL="91425"/>
                </a:tc>
                <a:tc>
                  <a:txBody>
                    <a:bodyPr/>
                    <a:lstStyle/>
                    <a:p>
                      <a:pPr indent="0" lvl="0" marL="0" rtl="0" algn="l">
                        <a:spcBef>
                          <a:spcPts val="0"/>
                        </a:spcBef>
                        <a:spcAft>
                          <a:spcPts val="0"/>
                        </a:spcAft>
                        <a:buNone/>
                      </a:pPr>
                      <a:r>
                        <a:rPr lang="en-US" sz="1900">
                          <a:solidFill>
                            <a:schemeClr val="accent6"/>
                          </a:solidFill>
                        </a:rPr>
                        <a:t>5</a:t>
                      </a:r>
                      <a:endParaRPr sz="1900">
                        <a:solidFill>
                          <a:schemeClr val="accent6"/>
                        </a:solidFill>
                      </a:endParaRPr>
                    </a:p>
                  </a:txBody>
                  <a:tcPr marT="91425" marB="91425" marR="91425" marL="91425"/>
                </a:tc>
                <a:tc>
                  <a:txBody>
                    <a:bodyPr/>
                    <a:lstStyle/>
                    <a:p>
                      <a:pPr indent="0" lvl="0" marL="0" rtl="0" algn="l">
                        <a:spcBef>
                          <a:spcPts val="0"/>
                        </a:spcBef>
                        <a:spcAft>
                          <a:spcPts val="0"/>
                        </a:spcAft>
                        <a:buNone/>
                      </a:pPr>
                      <a:r>
                        <a:rPr lang="en-US" sz="1900">
                          <a:solidFill>
                            <a:schemeClr val="accent1"/>
                          </a:solidFill>
                        </a:rPr>
                        <a:t>4</a:t>
                      </a:r>
                      <a:endParaRPr sz="1900">
                        <a:solidFill>
                          <a:schemeClr val="accent1"/>
                        </a:solidFill>
                      </a:endParaRPr>
                    </a:p>
                  </a:txBody>
                  <a:tcPr marT="91425" marB="91425" marR="91425" marL="91425"/>
                </a:tc>
                <a:tc>
                  <a:txBody>
                    <a:bodyPr/>
                    <a:lstStyle/>
                    <a:p>
                      <a:pPr indent="0" lvl="0" marL="0" rtl="0" algn="l">
                        <a:spcBef>
                          <a:spcPts val="0"/>
                        </a:spcBef>
                        <a:spcAft>
                          <a:spcPts val="0"/>
                        </a:spcAft>
                        <a:buNone/>
                      </a:pPr>
                      <a:r>
                        <a:rPr lang="en-US" sz="1900">
                          <a:solidFill>
                            <a:srgbClr val="FF0000"/>
                          </a:solidFill>
                        </a:rPr>
                        <a:t>9</a:t>
                      </a:r>
                      <a:endParaRPr sz="1900">
                        <a:solidFill>
                          <a:srgbClr val="FF0000"/>
                        </a:solidFill>
                      </a:endParaRPr>
                    </a:p>
                  </a:txBody>
                  <a:tcPr marT="91425" marB="91425" marR="91425" marL="91425"/>
                </a:tc>
              </a:tr>
              <a:tr h="381000">
                <a:tc>
                  <a:txBody>
                    <a:bodyPr/>
                    <a:lstStyle/>
                    <a:p>
                      <a:pPr indent="0" lvl="0" marL="0" rtl="0" algn="l">
                        <a:spcBef>
                          <a:spcPts val="0"/>
                        </a:spcBef>
                        <a:spcAft>
                          <a:spcPts val="0"/>
                        </a:spcAft>
                        <a:buNone/>
                      </a:pPr>
                      <a:r>
                        <a:rPr lang="en-US" sz="1900"/>
                        <a:t>LBA</a:t>
                      </a:r>
                      <a:endParaRPr sz="1900"/>
                    </a:p>
                  </a:txBody>
                  <a:tcPr marT="91425" marB="91425" marR="91425" marL="91425"/>
                </a:tc>
                <a:tc>
                  <a:txBody>
                    <a:bodyPr/>
                    <a:lstStyle/>
                    <a:p>
                      <a:pPr indent="0" lvl="0" marL="0" rtl="0" algn="l">
                        <a:spcBef>
                          <a:spcPts val="0"/>
                        </a:spcBef>
                        <a:spcAft>
                          <a:spcPts val="0"/>
                        </a:spcAft>
                        <a:buNone/>
                      </a:pPr>
                      <a:r>
                        <a:rPr lang="en-US" sz="1900"/>
                        <a:t>15</a:t>
                      </a:r>
                      <a:endParaRPr sz="1900"/>
                    </a:p>
                  </a:txBody>
                  <a:tcPr marT="91425" marB="91425" marR="91425" marL="91425"/>
                </a:tc>
                <a:tc>
                  <a:txBody>
                    <a:bodyPr/>
                    <a:lstStyle/>
                    <a:p>
                      <a:pPr indent="0" lvl="0" marL="0" rtl="0" algn="l">
                        <a:spcBef>
                          <a:spcPts val="0"/>
                        </a:spcBef>
                        <a:spcAft>
                          <a:spcPts val="0"/>
                        </a:spcAft>
                        <a:buNone/>
                      </a:pPr>
                      <a:r>
                        <a:rPr lang="en-US" sz="1900">
                          <a:solidFill>
                            <a:schemeClr val="accent6"/>
                          </a:solidFill>
                        </a:rPr>
                        <a:t>9</a:t>
                      </a:r>
                      <a:endParaRPr sz="1900">
                        <a:solidFill>
                          <a:schemeClr val="accent6"/>
                        </a:solidFill>
                      </a:endParaRPr>
                    </a:p>
                  </a:txBody>
                  <a:tcPr marT="91425" marB="91425" marR="91425" marL="91425"/>
                </a:tc>
                <a:tc>
                  <a:txBody>
                    <a:bodyPr/>
                    <a:lstStyle/>
                    <a:p>
                      <a:pPr indent="0" lvl="0" marL="0" rtl="0" algn="l">
                        <a:spcBef>
                          <a:spcPts val="0"/>
                        </a:spcBef>
                        <a:spcAft>
                          <a:spcPts val="0"/>
                        </a:spcAft>
                        <a:buNone/>
                      </a:pPr>
                      <a:r>
                        <a:rPr lang="en-US" sz="1900">
                          <a:solidFill>
                            <a:schemeClr val="accent1"/>
                          </a:solidFill>
                        </a:rPr>
                        <a:t>1</a:t>
                      </a:r>
                      <a:endParaRPr sz="1900">
                        <a:solidFill>
                          <a:schemeClr val="accent1"/>
                        </a:solidFill>
                      </a:endParaRPr>
                    </a:p>
                  </a:txBody>
                  <a:tcPr marT="91425" marB="91425" marR="91425" marL="91425"/>
                </a:tc>
                <a:tc>
                  <a:txBody>
                    <a:bodyPr/>
                    <a:lstStyle/>
                    <a:p>
                      <a:pPr indent="0" lvl="0" marL="0" rtl="0" algn="l">
                        <a:spcBef>
                          <a:spcPts val="0"/>
                        </a:spcBef>
                        <a:spcAft>
                          <a:spcPts val="0"/>
                        </a:spcAft>
                        <a:buNone/>
                      </a:pPr>
                      <a:r>
                        <a:rPr lang="en-US" sz="1900">
                          <a:solidFill>
                            <a:srgbClr val="FF0000"/>
                          </a:solidFill>
                        </a:rPr>
                        <a:t>5</a:t>
                      </a:r>
                      <a:endParaRPr sz="1900">
                        <a:solidFill>
                          <a:srgbClr val="FF0000"/>
                        </a:solidFill>
                      </a:endParaRPr>
                    </a:p>
                  </a:txBody>
                  <a:tcPr marT="91425" marB="91425" marR="91425" marL="91425"/>
                </a:tc>
              </a:tr>
              <a:tr h="381000">
                <a:tc>
                  <a:txBody>
                    <a:bodyPr/>
                    <a:lstStyle/>
                    <a:p>
                      <a:pPr indent="0" lvl="0" marL="0" rtl="0" algn="l">
                        <a:spcBef>
                          <a:spcPts val="0"/>
                        </a:spcBef>
                        <a:spcAft>
                          <a:spcPts val="0"/>
                        </a:spcAft>
                        <a:buNone/>
                      </a:pPr>
                      <a:r>
                        <a:rPr lang="en-US" sz="1900"/>
                        <a:t>LBC</a:t>
                      </a:r>
                      <a:endParaRPr sz="1900"/>
                    </a:p>
                  </a:txBody>
                  <a:tcPr marT="91425" marB="91425" marR="91425" marL="91425"/>
                </a:tc>
                <a:tc>
                  <a:txBody>
                    <a:bodyPr/>
                    <a:lstStyle/>
                    <a:p>
                      <a:pPr indent="0" lvl="0" marL="0" rtl="0" algn="l">
                        <a:spcBef>
                          <a:spcPts val="0"/>
                        </a:spcBef>
                        <a:spcAft>
                          <a:spcPts val="0"/>
                        </a:spcAft>
                        <a:buNone/>
                      </a:pPr>
                      <a:r>
                        <a:rPr lang="en-US" sz="1900"/>
                        <a:t>14</a:t>
                      </a:r>
                      <a:endParaRPr sz="1900"/>
                    </a:p>
                  </a:txBody>
                  <a:tcPr marT="91425" marB="91425" marR="91425" marL="91425"/>
                </a:tc>
                <a:tc>
                  <a:txBody>
                    <a:bodyPr/>
                    <a:lstStyle/>
                    <a:p>
                      <a:pPr indent="0" lvl="0" marL="0" rtl="0" algn="l">
                        <a:spcBef>
                          <a:spcPts val="0"/>
                        </a:spcBef>
                        <a:spcAft>
                          <a:spcPts val="0"/>
                        </a:spcAft>
                        <a:buNone/>
                      </a:pPr>
                      <a:r>
                        <a:rPr lang="en-US" sz="1900">
                          <a:solidFill>
                            <a:schemeClr val="accent6"/>
                          </a:solidFill>
                        </a:rPr>
                        <a:t>7</a:t>
                      </a:r>
                      <a:endParaRPr sz="1900">
                        <a:solidFill>
                          <a:schemeClr val="accent6"/>
                        </a:solidFill>
                      </a:endParaRPr>
                    </a:p>
                  </a:txBody>
                  <a:tcPr marT="91425" marB="91425" marR="91425" marL="91425"/>
                </a:tc>
                <a:tc>
                  <a:txBody>
                    <a:bodyPr/>
                    <a:lstStyle/>
                    <a:p>
                      <a:pPr indent="0" lvl="0" marL="0" rtl="0" algn="l">
                        <a:spcBef>
                          <a:spcPts val="0"/>
                        </a:spcBef>
                        <a:spcAft>
                          <a:spcPts val="0"/>
                        </a:spcAft>
                        <a:buNone/>
                      </a:pPr>
                      <a:r>
                        <a:rPr lang="en-US" sz="1900">
                          <a:solidFill>
                            <a:schemeClr val="accent1"/>
                          </a:solidFill>
                        </a:rPr>
                        <a:t>1</a:t>
                      </a:r>
                      <a:endParaRPr sz="1900">
                        <a:solidFill>
                          <a:schemeClr val="accent1"/>
                        </a:solidFill>
                      </a:endParaRPr>
                    </a:p>
                  </a:txBody>
                  <a:tcPr marT="91425" marB="91425" marR="91425" marL="91425"/>
                </a:tc>
                <a:tc>
                  <a:txBody>
                    <a:bodyPr/>
                    <a:lstStyle/>
                    <a:p>
                      <a:pPr indent="0" lvl="0" marL="0" rtl="0" algn="l">
                        <a:spcBef>
                          <a:spcPts val="0"/>
                        </a:spcBef>
                        <a:spcAft>
                          <a:spcPts val="0"/>
                        </a:spcAft>
                        <a:buNone/>
                      </a:pPr>
                      <a:r>
                        <a:rPr lang="en-US" sz="1900">
                          <a:solidFill>
                            <a:srgbClr val="FF0000"/>
                          </a:solidFill>
                        </a:rPr>
                        <a:t>6</a:t>
                      </a:r>
                      <a:endParaRPr sz="1900">
                        <a:solidFill>
                          <a:srgbClr val="FF0000"/>
                        </a:solidFill>
                      </a:endParaRPr>
                    </a:p>
                  </a:txBody>
                  <a:tcPr marT="91425" marB="91425" marR="91425" marL="91425"/>
                </a:tc>
              </a:tr>
              <a:tr h="381000">
                <a:tc>
                  <a:txBody>
                    <a:bodyPr/>
                    <a:lstStyle/>
                    <a:p>
                      <a:pPr indent="0" lvl="0" marL="0" rtl="0" algn="l">
                        <a:spcBef>
                          <a:spcPts val="0"/>
                        </a:spcBef>
                        <a:spcAft>
                          <a:spcPts val="0"/>
                        </a:spcAft>
                        <a:buNone/>
                      </a:pPr>
                      <a:r>
                        <a:rPr lang="en-US" sz="1900"/>
                        <a:t>Total</a:t>
                      </a:r>
                      <a:endParaRPr sz="1900"/>
                    </a:p>
                  </a:txBody>
                  <a:tcPr marT="91425" marB="91425" marR="91425" marL="91425"/>
                </a:tc>
                <a:tc>
                  <a:txBody>
                    <a:bodyPr/>
                    <a:lstStyle/>
                    <a:p>
                      <a:pPr indent="0" lvl="0" marL="0" rtl="0" algn="l">
                        <a:spcBef>
                          <a:spcPts val="0"/>
                        </a:spcBef>
                        <a:spcAft>
                          <a:spcPts val="0"/>
                        </a:spcAft>
                        <a:buNone/>
                      </a:pPr>
                      <a:r>
                        <a:rPr lang="en-US" sz="1900"/>
                        <a:t>66</a:t>
                      </a:r>
                      <a:endParaRPr sz="1900"/>
                    </a:p>
                  </a:txBody>
                  <a:tcPr marT="91425" marB="91425" marR="91425" marL="91425"/>
                </a:tc>
                <a:tc>
                  <a:txBody>
                    <a:bodyPr/>
                    <a:lstStyle/>
                    <a:p>
                      <a:pPr indent="0" lvl="0" marL="0" rtl="0" algn="l">
                        <a:spcBef>
                          <a:spcPts val="0"/>
                        </a:spcBef>
                        <a:spcAft>
                          <a:spcPts val="0"/>
                        </a:spcAft>
                        <a:buNone/>
                      </a:pPr>
                      <a:r>
                        <a:rPr lang="en-US" sz="1900">
                          <a:solidFill>
                            <a:schemeClr val="accent6"/>
                          </a:solidFill>
                        </a:rPr>
                        <a:t>28</a:t>
                      </a:r>
                      <a:endParaRPr sz="1900">
                        <a:solidFill>
                          <a:schemeClr val="accent6"/>
                        </a:solidFill>
                      </a:endParaRPr>
                    </a:p>
                  </a:txBody>
                  <a:tcPr marT="91425" marB="91425" marR="91425" marL="91425"/>
                </a:tc>
                <a:tc>
                  <a:txBody>
                    <a:bodyPr/>
                    <a:lstStyle/>
                    <a:p>
                      <a:pPr indent="0" lvl="0" marL="0" rtl="0" algn="l">
                        <a:spcBef>
                          <a:spcPts val="0"/>
                        </a:spcBef>
                        <a:spcAft>
                          <a:spcPts val="0"/>
                        </a:spcAft>
                        <a:buNone/>
                      </a:pPr>
                      <a:r>
                        <a:rPr lang="en-US" sz="1900">
                          <a:solidFill>
                            <a:schemeClr val="accent1"/>
                          </a:solidFill>
                        </a:rPr>
                        <a:t>9</a:t>
                      </a:r>
                      <a:endParaRPr sz="1900">
                        <a:solidFill>
                          <a:schemeClr val="accent1"/>
                        </a:solidFill>
                      </a:endParaRPr>
                    </a:p>
                  </a:txBody>
                  <a:tcPr marT="91425" marB="91425" marR="91425" marL="91425"/>
                </a:tc>
                <a:tc>
                  <a:txBody>
                    <a:bodyPr/>
                    <a:lstStyle/>
                    <a:p>
                      <a:pPr indent="0" lvl="0" marL="0" rtl="0" algn="l">
                        <a:spcBef>
                          <a:spcPts val="0"/>
                        </a:spcBef>
                        <a:spcAft>
                          <a:spcPts val="0"/>
                        </a:spcAft>
                        <a:buNone/>
                      </a:pPr>
                      <a:r>
                        <a:rPr lang="en-US" sz="1900">
                          <a:solidFill>
                            <a:srgbClr val="FF0000"/>
                          </a:solidFill>
                        </a:rPr>
                        <a:t>29</a:t>
                      </a:r>
                      <a:endParaRPr sz="1900">
                        <a:solidFill>
                          <a:srgbClr val="FF0000"/>
                        </a:solidFill>
                      </a:endParaRPr>
                    </a:p>
                  </a:txBody>
                  <a:tcPr marT="91425" marB="91425" marR="91425" marL="91425"/>
                </a:tc>
              </a:tr>
            </a:tbl>
          </a:graphicData>
        </a:graphic>
      </p:graphicFrame>
      <p:sp>
        <p:nvSpPr>
          <p:cNvPr id="304" name="Google Shape;304;g205a02813c8_0_39"/>
          <p:cNvSpPr txBox="1"/>
          <p:nvPr/>
        </p:nvSpPr>
        <p:spPr>
          <a:xfrm>
            <a:off x="4303650" y="6049725"/>
            <a:ext cx="3584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alibri"/>
                <a:ea typeface="Calibri"/>
                <a:cs typeface="Calibri"/>
                <a:sym typeface="Calibri"/>
              </a:rPr>
              <a:t>Maintenance General Information</a:t>
            </a:r>
            <a:endParaRPr sz="1900">
              <a:latin typeface="Calibri"/>
              <a:ea typeface="Calibri"/>
              <a:cs typeface="Calibri"/>
              <a:sym typeface="Calibri"/>
            </a:endParaRPr>
          </a:p>
        </p:txBody>
      </p:sp>
      <p:sp>
        <p:nvSpPr>
          <p:cNvPr id="305" name="Google Shape;305;g205a02813c8_0_39"/>
          <p:cNvSpPr txBox="1"/>
          <p:nvPr/>
        </p:nvSpPr>
        <p:spPr>
          <a:xfrm>
            <a:off x="1472100" y="1761725"/>
            <a:ext cx="92478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alibri"/>
                <a:ea typeface="Calibri"/>
                <a:cs typeface="Calibri"/>
                <a:sym typeface="Calibri"/>
              </a:rPr>
              <a:t>The Maintenance Period started from (Dec. 8, 2022), and will continue to (Feb. 26, 2023).</a:t>
            </a:r>
            <a:endParaRPr sz="1900">
              <a:latin typeface="Calibri"/>
              <a:ea typeface="Calibri"/>
              <a:cs typeface="Calibri"/>
              <a:sym typeface="Calibri"/>
            </a:endParaRPr>
          </a:p>
          <a:p>
            <a:pPr indent="0" lvl="0" marL="0" rtl="0" algn="l">
              <a:spcBef>
                <a:spcPts val="0"/>
              </a:spcBef>
              <a:spcAft>
                <a:spcPts val="0"/>
              </a:spcAft>
              <a:buNone/>
            </a:pPr>
            <a:r>
              <a:rPr lang="en-US" sz="1900">
                <a:latin typeface="Calibri"/>
                <a:ea typeface="Calibri"/>
                <a:cs typeface="Calibri"/>
                <a:sym typeface="Calibri"/>
              </a:rPr>
              <a:t>EBC will close to run position on Feb. 15, 2023.</a:t>
            </a:r>
            <a:endParaRPr sz="1900">
              <a:latin typeface="Calibri"/>
              <a:ea typeface="Calibri"/>
              <a:cs typeface="Calibri"/>
              <a:sym typeface="Calibri"/>
            </a:endParaRPr>
          </a:p>
          <a:p>
            <a:pPr indent="0" lvl="0" marL="0" rtl="0" algn="l">
              <a:spcBef>
                <a:spcPts val="0"/>
              </a:spcBef>
              <a:spcAft>
                <a:spcPts val="0"/>
              </a:spcAft>
              <a:buNone/>
            </a:pPr>
            <a:r>
              <a:rPr lang="en-US" sz="1900">
                <a:latin typeface="Calibri"/>
                <a:ea typeface="Calibri"/>
                <a:cs typeface="Calibri"/>
                <a:sym typeface="Calibri"/>
              </a:rPr>
              <a:t>EBA will close to run position on Feb. 17, 2023.</a:t>
            </a:r>
            <a:endParaRPr sz="19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9" name="Shape 309"/>
        <p:cNvGrpSpPr/>
        <p:nvPr/>
      </p:nvGrpSpPr>
      <p:grpSpPr>
        <a:xfrm>
          <a:off x="0" y="0"/>
          <a:ext cx="0" cy="0"/>
          <a:chOff x="0" y="0"/>
          <a:chExt cx="0" cy="0"/>
        </a:xfrm>
      </p:grpSpPr>
      <p:sp>
        <p:nvSpPr>
          <p:cNvPr id="310" name="Google Shape;310;g205a028161e_0_0"/>
          <p:cNvSpPr txBox="1"/>
          <p:nvPr/>
        </p:nvSpPr>
        <p:spPr>
          <a:xfrm>
            <a:off x="0" y="-48638"/>
            <a:ext cx="12192000" cy="166230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lang="en-US" sz="4800">
                <a:solidFill>
                  <a:schemeClr val="lt1"/>
                </a:solidFill>
              </a:rPr>
              <a:t>4</a:t>
            </a:r>
            <a:r>
              <a:rPr b="1" i="0" lang="en-US" sz="4800" u="none" cap="none" strike="noStrike">
                <a:solidFill>
                  <a:schemeClr val="lt1"/>
                </a:solidFill>
                <a:latin typeface="Arial"/>
                <a:ea typeface="Arial"/>
                <a:cs typeface="Arial"/>
                <a:sym typeface="Arial"/>
              </a:rPr>
              <a:t>. </a:t>
            </a:r>
            <a:r>
              <a:rPr b="1" lang="en-US" sz="4800">
                <a:solidFill>
                  <a:schemeClr val="lt1"/>
                </a:solidFill>
              </a:rPr>
              <a:t>General Maintenance Status</a:t>
            </a:r>
            <a:endParaRPr b="1" sz="4800">
              <a:solidFill>
                <a:schemeClr val="lt1"/>
              </a:solidFil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11" name="Google Shape;311;g205a028161e_0_0"/>
          <p:cNvPicPr preferRelativeResize="0"/>
          <p:nvPr/>
        </p:nvPicPr>
        <p:blipFill>
          <a:blip r:embed="rId3">
            <a:alphaModFix/>
          </a:blip>
          <a:stretch>
            <a:fillRect/>
          </a:stretch>
        </p:blipFill>
        <p:spPr>
          <a:xfrm>
            <a:off x="152400" y="1766062"/>
            <a:ext cx="5315884" cy="4939538"/>
          </a:xfrm>
          <a:prstGeom prst="rect">
            <a:avLst/>
          </a:prstGeom>
          <a:noFill/>
          <a:ln>
            <a:noFill/>
          </a:ln>
        </p:spPr>
      </p:pic>
      <p:sp>
        <p:nvSpPr>
          <p:cNvPr id="312" name="Google Shape;312;g205a028161e_0_0"/>
          <p:cNvSpPr txBox="1"/>
          <p:nvPr/>
        </p:nvSpPr>
        <p:spPr>
          <a:xfrm>
            <a:off x="6889425" y="2023100"/>
            <a:ext cx="4457700" cy="317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Module access varies:</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Blocked by scaffolding (sometimes it can be moved)</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On top of the muon chambers so there is nowhere to stand</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Too far away from the central scaffolding (in this case, balconies can be built)</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Sometimes the full drawer cannot be extracted if there is not enough room</a:t>
            </a:r>
            <a:endParaRPr sz="18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205a02813c8_0_49"/>
          <p:cNvSpPr txBox="1"/>
          <p:nvPr/>
        </p:nvSpPr>
        <p:spPr>
          <a:xfrm>
            <a:off x="0" y="-48638"/>
            <a:ext cx="12192000" cy="166230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lang="en-US" sz="4800">
                <a:solidFill>
                  <a:schemeClr val="lt1"/>
                </a:solidFill>
              </a:rPr>
              <a:t>4</a:t>
            </a:r>
            <a:r>
              <a:rPr b="1" i="0" lang="en-US" sz="4800" u="none" cap="none" strike="noStrike">
                <a:solidFill>
                  <a:schemeClr val="lt1"/>
                </a:solidFill>
                <a:latin typeface="Arial"/>
                <a:ea typeface="Arial"/>
                <a:cs typeface="Arial"/>
                <a:sym typeface="Arial"/>
              </a:rPr>
              <a:t>.b. </a:t>
            </a:r>
            <a:r>
              <a:rPr b="1" lang="en-US" sz="4800">
                <a:solidFill>
                  <a:schemeClr val="lt1"/>
                </a:solidFill>
              </a:rPr>
              <a:t>Maintenance Progress - Electronics</a:t>
            </a:r>
            <a:endParaRPr b="1" sz="4800">
              <a:solidFill>
                <a:schemeClr val="lt1"/>
              </a:solidFil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8" name="Google Shape;318;g205a02813c8_0_49"/>
          <p:cNvSpPr txBox="1"/>
          <p:nvPr/>
        </p:nvSpPr>
        <p:spPr>
          <a:xfrm>
            <a:off x="1160150" y="2466025"/>
            <a:ext cx="994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319" name="Google Shape;319;g205a02813c8_0_49"/>
          <p:cNvPicPr preferRelativeResize="0"/>
          <p:nvPr/>
        </p:nvPicPr>
        <p:blipFill>
          <a:blip r:embed="rId3">
            <a:alphaModFix/>
          </a:blip>
          <a:stretch>
            <a:fillRect/>
          </a:stretch>
        </p:blipFill>
        <p:spPr>
          <a:xfrm>
            <a:off x="962025" y="1696513"/>
            <a:ext cx="10267950" cy="2447925"/>
          </a:xfrm>
          <a:prstGeom prst="rect">
            <a:avLst/>
          </a:prstGeom>
          <a:noFill/>
          <a:ln>
            <a:noFill/>
          </a:ln>
        </p:spPr>
      </p:pic>
      <p:pic>
        <p:nvPicPr>
          <p:cNvPr id="320" name="Google Shape;320;g205a02813c8_0_49"/>
          <p:cNvPicPr preferRelativeResize="0"/>
          <p:nvPr/>
        </p:nvPicPr>
        <p:blipFill>
          <a:blip r:embed="rId4">
            <a:alphaModFix/>
          </a:blip>
          <a:stretch>
            <a:fillRect/>
          </a:stretch>
        </p:blipFill>
        <p:spPr>
          <a:xfrm>
            <a:off x="2460800" y="4838200"/>
            <a:ext cx="7658100" cy="1428750"/>
          </a:xfrm>
          <a:prstGeom prst="rect">
            <a:avLst/>
          </a:prstGeom>
          <a:noFill/>
          <a:ln>
            <a:noFill/>
          </a:ln>
        </p:spPr>
      </p:pic>
      <p:cxnSp>
        <p:nvCxnSpPr>
          <p:cNvPr id="321" name="Google Shape;321;g205a02813c8_0_49"/>
          <p:cNvCxnSpPr/>
          <p:nvPr/>
        </p:nvCxnSpPr>
        <p:spPr>
          <a:xfrm>
            <a:off x="1878375" y="2920488"/>
            <a:ext cx="712800" cy="0"/>
          </a:xfrm>
          <a:prstGeom prst="straightConnector1">
            <a:avLst/>
          </a:prstGeom>
          <a:noFill/>
          <a:ln cap="flat" cmpd="sng" w="9525">
            <a:solidFill>
              <a:schemeClr val="dk2"/>
            </a:solidFill>
            <a:prstDash val="solid"/>
            <a:round/>
            <a:headEnd len="med" w="med" type="stealth"/>
            <a:tailEnd len="med" w="med" type="stealth"/>
          </a:ln>
        </p:spPr>
      </p:cxnSp>
      <p:cxnSp>
        <p:nvCxnSpPr>
          <p:cNvPr id="322" name="Google Shape;322;g205a02813c8_0_49"/>
          <p:cNvCxnSpPr>
            <a:endCxn id="323" idx="0"/>
          </p:cNvCxnSpPr>
          <p:nvPr/>
        </p:nvCxnSpPr>
        <p:spPr>
          <a:xfrm flipH="1">
            <a:off x="1993950" y="2913700"/>
            <a:ext cx="256200" cy="1155000"/>
          </a:xfrm>
          <a:prstGeom prst="straightConnector1">
            <a:avLst/>
          </a:prstGeom>
          <a:noFill/>
          <a:ln cap="flat" cmpd="sng" w="9525">
            <a:solidFill>
              <a:schemeClr val="dk2"/>
            </a:solidFill>
            <a:prstDash val="solid"/>
            <a:round/>
            <a:headEnd len="med" w="med" type="none"/>
            <a:tailEnd len="med" w="med" type="none"/>
          </a:ln>
        </p:spPr>
      </p:cxnSp>
      <p:cxnSp>
        <p:nvCxnSpPr>
          <p:cNvPr id="324" name="Google Shape;324;g205a02813c8_0_49"/>
          <p:cNvCxnSpPr/>
          <p:nvPr/>
        </p:nvCxnSpPr>
        <p:spPr>
          <a:xfrm>
            <a:off x="2631450" y="3325625"/>
            <a:ext cx="291300" cy="1947900"/>
          </a:xfrm>
          <a:prstGeom prst="straightConnector1">
            <a:avLst/>
          </a:prstGeom>
          <a:noFill/>
          <a:ln cap="flat" cmpd="sng" w="28575">
            <a:solidFill>
              <a:schemeClr val="dk2"/>
            </a:solidFill>
            <a:prstDash val="solid"/>
            <a:round/>
            <a:headEnd len="med" w="med" type="none"/>
            <a:tailEnd len="med" w="med" type="none"/>
          </a:ln>
        </p:spPr>
      </p:cxnSp>
      <p:cxnSp>
        <p:nvCxnSpPr>
          <p:cNvPr id="325" name="Google Shape;325;g205a02813c8_0_49"/>
          <p:cNvCxnSpPr/>
          <p:nvPr/>
        </p:nvCxnSpPr>
        <p:spPr>
          <a:xfrm>
            <a:off x="4037200" y="3275425"/>
            <a:ext cx="5432100" cy="1847700"/>
          </a:xfrm>
          <a:prstGeom prst="straightConnector1">
            <a:avLst/>
          </a:prstGeom>
          <a:noFill/>
          <a:ln cap="flat" cmpd="sng" w="28575">
            <a:solidFill>
              <a:schemeClr val="dk2"/>
            </a:solidFill>
            <a:prstDash val="solid"/>
            <a:round/>
            <a:headEnd len="med" w="med" type="none"/>
            <a:tailEnd len="med" w="med" type="none"/>
          </a:ln>
        </p:spPr>
      </p:cxnSp>
      <p:sp>
        <p:nvSpPr>
          <p:cNvPr id="323" name="Google Shape;323;g205a02813c8_0_49"/>
          <p:cNvSpPr txBox="1"/>
          <p:nvPr/>
        </p:nvSpPr>
        <p:spPr>
          <a:xfrm>
            <a:off x="1065150" y="4068700"/>
            <a:ext cx="1857600" cy="7695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alibri"/>
                <a:ea typeface="Calibri"/>
                <a:cs typeface="Calibri"/>
                <a:sym typeface="Calibri"/>
              </a:rPr>
              <a:t>Gap 1.2 m, </a:t>
            </a:r>
            <a:endParaRPr sz="1900">
              <a:latin typeface="Calibri"/>
              <a:ea typeface="Calibri"/>
              <a:cs typeface="Calibri"/>
              <a:sym typeface="Calibri"/>
            </a:endParaRPr>
          </a:p>
          <a:p>
            <a:pPr indent="0" lvl="0" marL="0" rtl="0" algn="l">
              <a:spcBef>
                <a:spcPts val="0"/>
              </a:spcBef>
              <a:spcAft>
                <a:spcPts val="0"/>
              </a:spcAft>
              <a:buNone/>
            </a:pPr>
            <a:r>
              <a:rPr lang="en-US" sz="1900">
                <a:latin typeface="Calibri"/>
                <a:ea typeface="Calibri"/>
                <a:cs typeface="Calibri"/>
                <a:sym typeface="Calibri"/>
              </a:rPr>
              <a:t>not long </a:t>
            </a:r>
            <a:r>
              <a:rPr lang="en-US" sz="1900">
                <a:latin typeface="Calibri"/>
                <a:ea typeface="Calibri"/>
                <a:cs typeface="Calibri"/>
                <a:sym typeface="Calibri"/>
              </a:rPr>
              <a:t>enough</a:t>
            </a:r>
            <a:endParaRPr sz="1900">
              <a:latin typeface="Calibri"/>
              <a:ea typeface="Calibri"/>
              <a:cs typeface="Calibri"/>
              <a:sym typeface="Calibri"/>
            </a:endParaRPr>
          </a:p>
        </p:txBody>
      </p:sp>
      <p:sp>
        <p:nvSpPr>
          <p:cNvPr id="326" name="Google Shape;326;g205a02813c8_0_49"/>
          <p:cNvSpPr txBox="1"/>
          <p:nvPr/>
        </p:nvSpPr>
        <p:spPr>
          <a:xfrm>
            <a:off x="3494975" y="5329375"/>
            <a:ext cx="1415700" cy="446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latin typeface="Calibri"/>
                <a:ea typeface="Calibri"/>
                <a:cs typeface="Calibri"/>
                <a:sym typeface="Calibri"/>
              </a:rPr>
              <a:t>10 PMT slots</a:t>
            </a:r>
            <a:endParaRPr b="1" sz="17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05a028161e_0_81"/>
          <p:cNvSpPr txBox="1"/>
          <p:nvPr/>
        </p:nvSpPr>
        <p:spPr>
          <a:xfrm>
            <a:off x="0" y="-48638"/>
            <a:ext cx="12192000" cy="166230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lang="en-US" sz="4800">
                <a:solidFill>
                  <a:schemeClr val="lt1"/>
                </a:solidFill>
              </a:rPr>
              <a:t>4</a:t>
            </a:r>
            <a:r>
              <a:rPr b="1" i="0" lang="en-US" sz="4800" u="none" cap="none" strike="noStrike">
                <a:solidFill>
                  <a:schemeClr val="lt1"/>
                </a:solidFill>
                <a:latin typeface="Arial"/>
                <a:ea typeface="Arial"/>
                <a:cs typeface="Arial"/>
                <a:sym typeface="Arial"/>
              </a:rPr>
              <a:t>.b. </a:t>
            </a:r>
            <a:r>
              <a:rPr b="1" lang="en-US" sz="4800">
                <a:solidFill>
                  <a:schemeClr val="lt1"/>
                </a:solidFill>
              </a:rPr>
              <a:t>Maintenance Progress - Electronics</a:t>
            </a:r>
            <a:endParaRPr b="1" sz="4800">
              <a:solidFill>
                <a:schemeClr val="lt1"/>
              </a:solidFil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2" name="Google Shape;332;g205a028161e_0_81"/>
          <p:cNvSpPr txBox="1"/>
          <p:nvPr/>
        </p:nvSpPr>
        <p:spPr>
          <a:xfrm>
            <a:off x="631500" y="2051700"/>
            <a:ext cx="72294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900">
              <a:solidFill>
                <a:schemeClr val="dk1"/>
              </a:solidFill>
            </a:endParaRPr>
          </a:p>
          <a:p>
            <a:pPr indent="0" lvl="0" marL="0" rtl="0" algn="l">
              <a:spcBef>
                <a:spcPts val="0"/>
              </a:spcBef>
              <a:spcAft>
                <a:spcPts val="0"/>
              </a:spcAft>
              <a:buClr>
                <a:schemeClr val="dk1"/>
              </a:buClr>
              <a:buSzPts val="1100"/>
              <a:buFont typeface="Arial"/>
              <a:buNone/>
            </a:pPr>
            <a:r>
              <a:rPr b="1" lang="en-US" sz="1900">
                <a:solidFill>
                  <a:srgbClr val="FF0000"/>
                </a:solidFill>
              </a:rPr>
              <a:t>Common problems discovered:</a:t>
            </a:r>
            <a:endParaRPr b="1" sz="1900">
              <a:solidFill>
                <a:srgbClr val="FF0000"/>
              </a:solidFill>
            </a:endParaRPr>
          </a:p>
          <a:p>
            <a:pPr indent="0" lvl="0" marL="457200" rtl="0" algn="l">
              <a:spcBef>
                <a:spcPts val="0"/>
              </a:spcBef>
              <a:spcAft>
                <a:spcPts val="0"/>
              </a:spcAft>
              <a:buNone/>
            </a:pPr>
            <a:r>
              <a:rPr lang="en-US" sz="1900">
                <a:solidFill>
                  <a:schemeClr val="dk1"/>
                </a:solidFill>
              </a:rPr>
              <a:t>• Damaged Harting connectors to LVPS</a:t>
            </a:r>
            <a:endParaRPr sz="1900">
              <a:solidFill>
                <a:schemeClr val="dk1"/>
              </a:solidFill>
            </a:endParaRPr>
          </a:p>
          <a:p>
            <a:pPr indent="0" lvl="0" marL="457200" rtl="0" algn="l">
              <a:spcBef>
                <a:spcPts val="0"/>
              </a:spcBef>
              <a:spcAft>
                <a:spcPts val="0"/>
              </a:spcAft>
              <a:buNone/>
            </a:pPr>
            <a:r>
              <a:rPr lang="en-US" sz="1900">
                <a:solidFill>
                  <a:schemeClr val="dk1"/>
                </a:solidFill>
              </a:rPr>
              <a:t>• Cut wires (example LBC55 trigger cables)</a:t>
            </a:r>
            <a:endParaRPr sz="1900">
              <a:solidFill>
                <a:schemeClr val="dk1"/>
              </a:solidFill>
            </a:endParaRPr>
          </a:p>
          <a:p>
            <a:pPr indent="0" lvl="0" marL="457200" rtl="0" algn="l">
              <a:spcBef>
                <a:spcPts val="0"/>
              </a:spcBef>
              <a:spcAft>
                <a:spcPts val="0"/>
              </a:spcAft>
              <a:buClr>
                <a:schemeClr val="dk1"/>
              </a:buClr>
              <a:buSzPts val="1100"/>
              <a:buFont typeface="Arial"/>
              <a:buNone/>
            </a:pPr>
            <a:r>
              <a:rPr lang="en-US" sz="1900">
                <a:solidFill>
                  <a:schemeClr val="dk1"/>
                </a:solidFill>
              </a:rPr>
              <a:t>• Bad 3-in-1 cards in single channels (PMTs)</a:t>
            </a:r>
            <a:endParaRPr sz="1900">
              <a:solidFill>
                <a:schemeClr val="dk1"/>
              </a:solidFill>
            </a:endParaRPr>
          </a:p>
          <a:p>
            <a:pPr indent="0" lvl="0" marL="457200" rtl="0" algn="l">
              <a:spcBef>
                <a:spcPts val="0"/>
              </a:spcBef>
              <a:spcAft>
                <a:spcPts val="0"/>
              </a:spcAft>
              <a:buClr>
                <a:schemeClr val="dk1"/>
              </a:buClr>
              <a:buSzPts val="1100"/>
              <a:buFont typeface="Arial"/>
              <a:buNone/>
            </a:pPr>
            <a:r>
              <a:t/>
            </a:r>
            <a:endParaRPr sz="1900">
              <a:solidFill>
                <a:schemeClr val="dk1"/>
              </a:solidFill>
            </a:endParaRPr>
          </a:p>
          <a:p>
            <a:pPr indent="0" lvl="0" marL="0" rtl="0" algn="l">
              <a:spcBef>
                <a:spcPts val="0"/>
              </a:spcBef>
              <a:spcAft>
                <a:spcPts val="0"/>
              </a:spcAft>
              <a:buClr>
                <a:schemeClr val="dk1"/>
              </a:buClr>
              <a:buSzPts val="1100"/>
              <a:buFont typeface="Arial"/>
              <a:buNone/>
            </a:pPr>
            <a:r>
              <a:rPr b="1" lang="en-US" sz="1900">
                <a:solidFill>
                  <a:schemeClr val="accent6"/>
                </a:solidFill>
              </a:rPr>
              <a:t>Solutions employed:</a:t>
            </a:r>
            <a:endParaRPr b="1" sz="1900">
              <a:solidFill>
                <a:schemeClr val="accent6"/>
              </a:solidFill>
            </a:endParaRPr>
          </a:p>
          <a:p>
            <a:pPr indent="0" lvl="0" marL="457200" rtl="0" algn="l">
              <a:spcBef>
                <a:spcPts val="0"/>
              </a:spcBef>
              <a:spcAft>
                <a:spcPts val="0"/>
              </a:spcAft>
              <a:buClr>
                <a:schemeClr val="dk1"/>
              </a:buClr>
              <a:buSzPts val="1100"/>
              <a:buFont typeface="Arial"/>
              <a:buNone/>
            </a:pPr>
            <a:r>
              <a:rPr lang="en-US" sz="1900">
                <a:solidFill>
                  <a:schemeClr val="dk1"/>
                </a:solidFill>
              </a:rPr>
              <a:t>• Crimping and replacing Harting connector and LVPS</a:t>
            </a:r>
            <a:endParaRPr sz="1900">
              <a:solidFill>
                <a:schemeClr val="dk1"/>
              </a:solidFill>
            </a:endParaRPr>
          </a:p>
          <a:p>
            <a:pPr indent="0" lvl="0" marL="457200" rtl="0" algn="l">
              <a:spcBef>
                <a:spcPts val="0"/>
              </a:spcBef>
              <a:spcAft>
                <a:spcPts val="0"/>
              </a:spcAft>
              <a:buClr>
                <a:schemeClr val="dk1"/>
              </a:buClr>
              <a:buSzPts val="1100"/>
              <a:buFont typeface="Arial"/>
              <a:buNone/>
            </a:pPr>
            <a:r>
              <a:rPr lang="en-US" sz="1900">
                <a:solidFill>
                  <a:schemeClr val="dk1"/>
                </a:solidFill>
              </a:rPr>
              <a:t>• Rewiring and dry soldering </a:t>
            </a:r>
            <a:endParaRPr sz="1900">
              <a:solidFill>
                <a:schemeClr val="dk1"/>
              </a:solidFill>
            </a:endParaRPr>
          </a:p>
          <a:p>
            <a:pPr indent="0" lvl="0" marL="457200" rtl="0" algn="l">
              <a:spcBef>
                <a:spcPts val="0"/>
              </a:spcBef>
              <a:spcAft>
                <a:spcPts val="0"/>
              </a:spcAft>
              <a:buNone/>
            </a:pPr>
            <a:r>
              <a:rPr lang="en-US" sz="1900">
                <a:solidFill>
                  <a:schemeClr val="dk1"/>
                </a:solidFill>
              </a:rPr>
              <a:t>• Replacing 3-in-1 cards</a:t>
            </a:r>
            <a:endParaRPr sz="1900">
              <a:solidFill>
                <a:schemeClr val="dk1"/>
              </a:solidFill>
            </a:endParaRPr>
          </a:p>
          <a:p>
            <a:pPr indent="0" lvl="0" marL="457200" rtl="0" algn="l">
              <a:spcBef>
                <a:spcPts val="0"/>
              </a:spcBef>
              <a:spcAft>
                <a:spcPts val="0"/>
              </a:spcAft>
              <a:buNone/>
            </a:pPr>
            <a:r>
              <a:rPr lang="en-US" sz="1900">
                <a:solidFill>
                  <a:schemeClr val="dk1"/>
                </a:solidFill>
              </a:rPr>
              <a:t>• Diagnosing and testing problems with MobiDick</a:t>
            </a:r>
            <a:endParaRPr sz="1900">
              <a:solidFill>
                <a:schemeClr val="dk1"/>
              </a:solidFill>
            </a:endParaRPr>
          </a:p>
        </p:txBody>
      </p:sp>
      <p:pic>
        <p:nvPicPr>
          <p:cNvPr id="333" name="Google Shape;333;g205a028161e_0_81"/>
          <p:cNvPicPr preferRelativeResize="0"/>
          <p:nvPr/>
        </p:nvPicPr>
        <p:blipFill>
          <a:blip r:embed="rId3">
            <a:alphaModFix/>
          </a:blip>
          <a:stretch>
            <a:fillRect/>
          </a:stretch>
        </p:blipFill>
        <p:spPr>
          <a:xfrm>
            <a:off x="8569350" y="2272050"/>
            <a:ext cx="2634225" cy="3512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8" name="Shape 338"/>
        <p:cNvGrpSpPr/>
        <p:nvPr/>
      </p:nvGrpSpPr>
      <p:grpSpPr>
        <a:xfrm>
          <a:off x="0" y="0"/>
          <a:ext cx="0" cy="0"/>
          <a:chOff x="0" y="0"/>
          <a:chExt cx="0" cy="0"/>
        </a:xfrm>
      </p:grpSpPr>
      <p:sp>
        <p:nvSpPr>
          <p:cNvPr id="339" name="Google Shape;339;g205a02813c8_0_21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340" name="Google Shape;340;g205a02813c8_0_216"/>
          <p:cNvPicPr preferRelativeResize="0"/>
          <p:nvPr/>
        </p:nvPicPr>
        <p:blipFill>
          <a:blip r:embed="rId3">
            <a:alphaModFix/>
          </a:blip>
          <a:stretch>
            <a:fillRect/>
          </a:stretch>
        </p:blipFill>
        <p:spPr>
          <a:xfrm>
            <a:off x="575100" y="2581175"/>
            <a:ext cx="11041792" cy="2295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205a02813c8_0_44"/>
          <p:cNvSpPr txBox="1"/>
          <p:nvPr/>
        </p:nvSpPr>
        <p:spPr>
          <a:xfrm>
            <a:off x="0" y="-48638"/>
            <a:ext cx="12192000" cy="166230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lang="en-US" sz="4800">
                <a:solidFill>
                  <a:schemeClr val="lt1"/>
                </a:solidFill>
              </a:rPr>
              <a:t>4</a:t>
            </a:r>
            <a:r>
              <a:rPr b="1" i="0" lang="en-US" sz="4800" u="none" cap="none" strike="noStrike">
                <a:solidFill>
                  <a:schemeClr val="lt1"/>
                </a:solidFill>
                <a:latin typeface="Arial"/>
                <a:ea typeface="Arial"/>
                <a:cs typeface="Arial"/>
                <a:sym typeface="Arial"/>
              </a:rPr>
              <a:t>.c</a:t>
            </a:r>
            <a:r>
              <a:rPr b="1" lang="en-US" sz="4800">
                <a:solidFill>
                  <a:schemeClr val="lt1"/>
                </a:solidFill>
              </a:rPr>
              <a:t>.</a:t>
            </a:r>
            <a:r>
              <a:rPr b="1" i="0" lang="en-US" sz="4800" u="none" cap="none" strike="noStrike">
                <a:solidFill>
                  <a:schemeClr val="lt1"/>
                </a:solidFill>
                <a:latin typeface="Arial"/>
                <a:ea typeface="Arial"/>
                <a:cs typeface="Arial"/>
                <a:sym typeface="Arial"/>
              </a:rPr>
              <a:t> </a:t>
            </a:r>
            <a:r>
              <a:rPr b="1" lang="en-US" sz="4800">
                <a:solidFill>
                  <a:schemeClr val="lt1"/>
                </a:solidFill>
              </a:rPr>
              <a:t>Maintenance Progress - Cooling</a:t>
            </a:r>
            <a:endParaRPr b="1" sz="4800">
              <a:solidFill>
                <a:schemeClr val="lt1"/>
              </a:solidFil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46" name="Google Shape;346;g205a02813c8_0_44"/>
          <p:cNvPicPr preferRelativeResize="0"/>
          <p:nvPr/>
        </p:nvPicPr>
        <p:blipFill>
          <a:blip r:embed="rId3">
            <a:alphaModFix/>
          </a:blip>
          <a:stretch>
            <a:fillRect/>
          </a:stretch>
        </p:blipFill>
        <p:spPr>
          <a:xfrm>
            <a:off x="5649900" y="1950000"/>
            <a:ext cx="6441651" cy="3582551"/>
          </a:xfrm>
          <a:prstGeom prst="rect">
            <a:avLst/>
          </a:prstGeom>
          <a:noFill/>
          <a:ln>
            <a:noFill/>
          </a:ln>
        </p:spPr>
      </p:pic>
      <p:sp>
        <p:nvSpPr>
          <p:cNvPr id="347" name="Google Shape;347;g205a02813c8_0_44"/>
          <p:cNvSpPr txBox="1"/>
          <p:nvPr/>
        </p:nvSpPr>
        <p:spPr>
          <a:xfrm>
            <a:off x="361475" y="2028250"/>
            <a:ext cx="5288400" cy="45714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00000"/>
              </a:lnSpc>
              <a:spcBef>
                <a:spcPts val="0"/>
              </a:spcBef>
              <a:spcAft>
                <a:spcPts val="0"/>
              </a:spcAft>
              <a:buSzPts val="1900"/>
              <a:buChar char="●"/>
            </a:pPr>
            <a:r>
              <a:rPr lang="en-US" sz="1900"/>
              <a:t>PPV cycle </a:t>
            </a:r>
            <a:r>
              <a:rPr b="1" lang="en-US" sz="1900">
                <a:solidFill>
                  <a:schemeClr val="accent6"/>
                </a:solidFill>
              </a:rPr>
              <a:t>479 mins</a:t>
            </a:r>
            <a:r>
              <a:rPr lang="en-US" sz="1900"/>
              <a:t> as of Jan. 31, 2023, </a:t>
            </a:r>
            <a:r>
              <a:rPr lang="en-US" sz="1900"/>
              <a:t>improved from approx. 200 mins.</a:t>
            </a:r>
            <a:endParaRPr sz="1900"/>
          </a:p>
          <a:p>
            <a:pPr indent="0" lvl="0" marL="0" marR="0" rtl="0" algn="l">
              <a:lnSpc>
                <a:spcPct val="100000"/>
              </a:lnSpc>
              <a:spcBef>
                <a:spcPts val="0"/>
              </a:spcBef>
              <a:spcAft>
                <a:spcPts val="0"/>
              </a:spcAft>
              <a:buNone/>
            </a:pPr>
            <a:r>
              <a:t/>
            </a:r>
            <a:endParaRPr sz="1900"/>
          </a:p>
          <a:p>
            <a:pPr indent="0" lvl="0" marL="0" marR="0" rtl="0" algn="l">
              <a:lnSpc>
                <a:spcPct val="100000"/>
              </a:lnSpc>
              <a:spcBef>
                <a:spcPts val="0"/>
              </a:spcBef>
              <a:spcAft>
                <a:spcPts val="0"/>
              </a:spcAft>
              <a:buNone/>
            </a:pPr>
            <a:r>
              <a:rPr b="1" lang="en-US" sz="1900">
                <a:solidFill>
                  <a:srgbClr val="FF0000"/>
                </a:solidFill>
              </a:rPr>
              <a:t>Common problems discovered:</a:t>
            </a:r>
            <a:endParaRPr b="1" sz="1900">
              <a:solidFill>
                <a:srgbClr val="FF0000"/>
              </a:solidFill>
            </a:endParaRPr>
          </a:p>
          <a:p>
            <a:pPr indent="0" lvl="0" marL="457200" marR="0" rtl="0" algn="l">
              <a:lnSpc>
                <a:spcPct val="100000"/>
              </a:lnSpc>
              <a:spcBef>
                <a:spcPts val="0"/>
              </a:spcBef>
              <a:spcAft>
                <a:spcPts val="0"/>
              </a:spcAft>
              <a:buNone/>
            </a:pPr>
            <a:r>
              <a:rPr lang="en-US" sz="1900"/>
              <a:t>• Bent hoses on patch panel.</a:t>
            </a:r>
            <a:endParaRPr sz="1900"/>
          </a:p>
          <a:p>
            <a:pPr indent="0" lvl="0" marL="457200" marR="0" rtl="0" algn="l">
              <a:lnSpc>
                <a:spcPct val="100000"/>
              </a:lnSpc>
              <a:spcBef>
                <a:spcPts val="0"/>
              </a:spcBef>
              <a:spcAft>
                <a:spcPts val="0"/>
              </a:spcAft>
              <a:buNone/>
            </a:pPr>
            <a:r>
              <a:rPr lang="en-US" sz="1900"/>
              <a:t>• Leaking connectors.</a:t>
            </a:r>
            <a:endParaRPr sz="1900"/>
          </a:p>
          <a:p>
            <a:pPr indent="0" lvl="0" marL="457200" marR="0" rtl="0" algn="l">
              <a:lnSpc>
                <a:spcPct val="100000"/>
              </a:lnSpc>
              <a:spcBef>
                <a:spcPts val="0"/>
              </a:spcBef>
              <a:spcAft>
                <a:spcPts val="0"/>
              </a:spcAft>
              <a:buNone/>
            </a:pPr>
            <a:r>
              <a:t/>
            </a:r>
            <a:endParaRPr sz="1900"/>
          </a:p>
          <a:p>
            <a:pPr indent="0" lvl="0" marL="0" marR="0" rtl="0" algn="l">
              <a:lnSpc>
                <a:spcPct val="100000"/>
              </a:lnSpc>
              <a:spcBef>
                <a:spcPts val="0"/>
              </a:spcBef>
              <a:spcAft>
                <a:spcPts val="0"/>
              </a:spcAft>
              <a:buNone/>
            </a:pPr>
            <a:r>
              <a:rPr b="1" lang="en-US" sz="1900">
                <a:solidFill>
                  <a:schemeClr val="accent6"/>
                </a:solidFill>
              </a:rPr>
              <a:t>Solutions employed:</a:t>
            </a:r>
            <a:endParaRPr b="1" sz="1900">
              <a:solidFill>
                <a:schemeClr val="accent6"/>
              </a:solidFill>
            </a:endParaRPr>
          </a:p>
          <a:p>
            <a:pPr indent="0" lvl="0" marL="457200" marR="0" rtl="0" algn="l">
              <a:lnSpc>
                <a:spcPct val="100000"/>
              </a:lnSpc>
              <a:spcBef>
                <a:spcPts val="0"/>
              </a:spcBef>
              <a:spcAft>
                <a:spcPts val="0"/>
              </a:spcAft>
              <a:buNone/>
            </a:pPr>
            <a:r>
              <a:rPr lang="en-US" sz="1900"/>
              <a:t>• Unbend hoses.</a:t>
            </a:r>
            <a:endParaRPr sz="1900"/>
          </a:p>
          <a:p>
            <a:pPr indent="0" lvl="0" marL="457200" marR="0" rtl="0" algn="l">
              <a:lnSpc>
                <a:spcPct val="100000"/>
              </a:lnSpc>
              <a:spcBef>
                <a:spcPts val="0"/>
              </a:spcBef>
              <a:spcAft>
                <a:spcPts val="0"/>
              </a:spcAft>
              <a:buNone/>
            </a:pPr>
            <a:r>
              <a:rPr lang="en-US" sz="1900"/>
              <a:t>• Replace connectors (when accessible).</a:t>
            </a:r>
            <a:endParaRPr sz="1900"/>
          </a:p>
          <a:p>
            <a:pPr indent="0" lvl="0" marL="457200" marR="0" rtl="0" algn="l">
              <a:lnSpc>
                <a:spcPct val="100000"/>
              </a:lnSpc>
              <a:spcBef>
                <a:spcPts val="0"/>
              </a:spcBef>
              <a:spcAft>
                <a:spcPts val="0"/>
              </a:spcAft>
              <a:buNone/>
            </a:pPr>
            <a:r>
              <a:rPr lang="en-US" sz="1900"/>
              <a:t>• If leak cannot be identified further than the internal drawer level the offending module loop (4 within each module) is closed.</a:t>
            </a:r>
            <a:endParaRPr sz="1900"/>
          </a:p>
          <a:p>
            <a:pPr indent="0" lvl="0" marL="0" rtl="0" algn="l">
              <a:spcBef>
                <a:spcPts val="0"/>
              </a:spcBef>
              <a:spcAft>
                <a:spcPts val="0"/>
              </a:spcAft>
              <a:buNone/>
            </a:pPr>
            <a:r>
              <a:t/>
            </a:r>
            <a:endParaRPr sz="1900"/>
          </a:p>
        </p:txBody>
      </p:sp>
      <p:sp>
        <p:nvSpPr>
          <p:cNvPr id="348" name="Google Shape;348;g205a02813c8_0_44"/>
          <p:cNvSpPr txBox="1"/>
          <p:nvPr/>
        </p:nvSpPr>
        <p:spPr>
          <a:xfrm>
            <a:off x="7158775" y="5734950"/>
            <a:ext cx="3423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PPV cycle as of Jan. 30, 2023</a:t>
            </a:r>
            <a:endParaRPr sz="19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13"/>
          <p:cNvSpPr txBox="1"/>
          <p:nvPr/>
        </p:nvSpPr>
        <p:spPr>
          <a:xfrm>
            <a:off x="0" y="-48638"/>
            <a:ext cx="12192000" cy="166230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lang="en-US" sz="4800">
                <a:solidFill>
                  <a:schemeClr val="lt1"/>
                </a:solidFill>
              </a:rPr>
              <a:t>4</a:t>
            </a:r>
            <a:r>
              <a:rPr b="1" i="0" lang="en-US" sz="4800" u="none" cap="none" strike="noStrike">
                <a:solidFill>
                  <a:schemeClr val="lt1"/>
                </a:solidFill>
                <a:latin typeface="Arial"/>
                <a:ea typeface="Arial"/>
                <a:cs typeface="Arial"/>
                <a:sym typeface="Arial"/>
              </a:rPr>
              <a:t>.d. </a:t>
            </a:r>
            <a:r>
              <a:rPr b="1" lang="en-US" sz="4800">
                <a:solidFill>
                  <a:schemeClr val="lt1"/>
                </a:solidFill>
              </a:rPr>
              <a:t>Maintenance Appendix</a:t>
            </a:r>
            <a:endParaRPr b="1" sz="4800">
              <a:solidFill>
                <a:schemeClr val="lt1"/>
              </a:solidFil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4" name="Google Shape;354;p13"/>
          <p:cNvSpPr txBox="1"/>
          <p:nvPr/>
        </p:nvSpPr>
        <p:spPr>
          <a:xfrm>
            <a:off x="343875" y="5097000"/>
            <a:ext cx="114966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Important</a:t>
            </a:r>
            <a:r>
              <a:rPr lang="en-US" sz="1900"/>
              <a:t> Links:</a:t>
            </a:r>
            <a:endParaRPr sz="1900"/>
          </a:p>
          <a:p>
            <a:pPr indent="-349250" lvl="0" marL="457200" rtl="0" algn="l">
              <a:spcBef>
                <a:spcPts val="0"/>
              </a:spcBef>
              <a:spcAft>
                <a:spcPts val="0"/>
              </a:spcAft>
              <a:buSzPts val="1900"/>
              <a:buAutoNum type="arabicPeriod"/>
            </a:pPr>
            <a:r>
              <a:rPr lang="en-US" sz="1900"/>
              <a:t>List of all problematic modules: </a:t>
            </a:r>
            <a:r>
              <a:rPr lang="en-US" sz="1900" u="sng">
                <a:solidFill>
                  <a:schemeClr val="hlink"/>
                </a:solidFill>
                <a:hlinkClick r:id="rId3"/>
              </a:rPr>
              <a:t>Tilecal YETS 2022 - CodiMD (cern.ch)</a:t>
            </a:r>
            <a:r>
              <a:rPr lang="en-US" sz="1900"/>
              <a:t> (</a:t>
            </a:r>
            <a:r>
              <a:rPr lang="en-US" sz="1900" u="sng">
                <a:solidFill>
                  <a:schemeClr val="hlink"/>
                </a:solidFill>
                <a:hlinkClick r:id="rId4"/>
              </a:rPr>
              <a:t>https://codimd.web.cern.ch/pvIX3mqnS3KdSlV6xV65Mw</a:t>
            </a:r>
            <a:r>
              <a:rPr lang="en-US" sz="1900"/>
              <a:t>)</a:t>
            </a:r>
            <a:endParaRPr sz="1900"/>
          </a:p>
          <a:p>
            <a:pPr indent="-349250" lvl="0" marL="457200" rtl="0" algn="l">
              <a:spcBef>
                <a:spcPts val="0"/>
              </a:spcBef>
              <a:spcAft>
                <a:spcPts val="0"/>
              </a:spcAft>
              <a:buSzPts val="1900"/>
              <a:buAutoNum type="arabicPeriod"/>
            </a:pPr>
            <a:r>
              <a:rPr lang="en-US" sz="1900"/>
              <a:t>Maintenance</a:t>
            </a:r>
            <a:r>
              <a:rPr lang="en-US" sz="1900"/>
              <a:t> Log: </a:t>
            </a:r>
            <a:r>
              <a:rPr lang="en-US" sz="1900" u="sng">
                <a:solidFill>
                  <a:schemeClr val="hlink"/>
                </a:solidFill>
                <a:hlinkClick r:id="rId5"/>
              </a:rPr>
              <a:t>ELOG Maintenance (cern.ch)</a:t>
            </a:r>
            <a:r>
              <a:rPr lang="en-US" sz="1900"/>
              <a:t> (</a:t>
            </a:r>
            <a:r>
              <a:rPr lang="en-US" sz="1900" u="sng">
                <a:solidFill>
                  <a:schemeClr val="hlink"/>
                </a:solidFill>
                <a:hlinkClick r:id="rId6"/>
              </a:rPr>
              <a:t>https://pcata007.cern.ch/elog/Maintenance/</a:t>
            </a:r>
            <a:r>
              <a:rPr lang="en-US" sz="1900" u="sng">
                <a:solidFill>
                  <a:schemeClr val="hlink"/>
                </a:solidFill>
                <a:hlinkClick r:id="rId7"/>
              </a:rPr>
              <a:t>page1</a:t>
            </a:r>
            <a:r>
              <a:rPr lang="en-US" sz="1900"/>
              <a:t>)</a:t>
            </a:r>
            <a:endParaRPr sz="1900"/>
          </a:p>
          <a:p>
            <a:pPr indent="-349250" lvl="0" marL="457200" rtl="0" algn="l">
              <a:spcBef>
                <a:spcPts val="0"/>
              </a:spcBef>
              <a:spcAft>
                <a:spcPts val="0"/>
              </a:spcAft>
              <a:buSzPts val="1900"/>
              <a:buAutoNum type="arabicPeriod"/>
            </a:pPr>
            <a:r>
              <a:rPr lang="en-US" sz="1900"/>
              <a:t>A Morning In The ATLAS Pit - Working On Tiles </a:t>
            </a:r>
            <a:r>
              <a:rPr lang="en-US" sz="1900"/>
              <a:t>(</a:t>
            </a:r>
            <a:r>
              <a:rPr lang="en-US" sz="1900" u="sng">
                <a:solidFill>
                  <a:schemeClr val="hlink"/>
                </a:solidFill>
                <a:hlinkClick r:id="rId8"/>
              </a:rPr>
              <a:t>https://gopro.com/v/m0gDZPz1PLM8O</a:t>
            </a:r>
            <a:r>
              <a:rPr lang="en-US" sz="1900"/>
              <a:t>)</a:t>
            </a:r>
            <a:endParaRPr sz="1900"/>
          </a:p>
          <a:p>
            <a:pPr indent="0" lvl="0" marL="0" rtl="0" algn="l">
              <a:spcBef>
                <a:spcPts val="0"/>
              </a:spcBef>
              <a:spcAft>
                <a:spcPts val="0"/>
              </a:spcAft>
              <a:buNone/>
            </a:pPr>
            <a:r>
              <a:t/>
            </a:r>
            <a:endParaRPr sz="1900"/>
          </a:p>
        </p:txBody>
      </p:sp>
      <p:pic>
        <p:nvPicPr>
          <p:cNvPr id="355" name="Google Shape;355;p13"/>
          <p:cNvPicPr preferRelativeResize="0"/>
          <p:nvPr/>
        </p:nvPicPr>
        <p:blipFill>
          <a:blip r:embed="rId9">
            <a:alphaModFix/>
          </a:blip>
          <a:stretch>
            <a:fillRect/>
          </a:stretch>
        </p:blipFill>
        <p:spPr>
          <a:xfrm>
            <a:off x="343925" y="1663825"/>
            <a:ext cx="3740800" cy="2805619"/>
          </a:xfrm>
          <a:prstGeom prst="rect">
            <a:avLst/>
          </a:prstGeom>
          <a:noFill/>
          <a:ln>
            <a:noFill/>
          </a:ln>
        </p:spPr>
      </p:pic>
      <p:pic>
        <p:nvPicPr>
          <p:cNvPr id="356" name="Google Shape;356;p13"/>
          <p:cNvPicPr preferRelativeResize="0"/>
          <p:nvPr/>
        </p:nvPicPr>
        <p:blipFill>
          <a:blip r:embed="rId10">
            <a:alphaModFix/>
          </a:blip>
          <a:stretch>
            <a:fillRect/>
          </a:stretch>
        </p:blipFill>
        <p:spPr>
          <a:xfrm rot="-5400000">
            <a:off x="4689363" y="1195900"/>
            <a:ext cx="2805600" cy="3740800"/>
          </a:xfrm>
          <a:prstGeom prst="rect">
            <a:avLst/>
          </a:prstGeom>
          <a:noFill/>
          <a:ln>
            <a:noFill/>
          </a:ln>
        </p:spPr>
      </p:pic>
      <p:pic>
        <p:nvPicPr>
          <p:cNvPr id="357" name="Google Shape;357;p13"/>
          <p:cNvPicPr preferRelativeResize="0"/>
          <p:nvPr/>
        </p:nvPicPr>
        <p:blipFill>
          <a:blip r:embed="rId11">
            <a:alphaModFix/>
          </a:blip>
          <a:stretch>
            <a:fillRect/>
          </a:stretch>
        </p:blipFill>
        <p:spPr>
          <a:xfrm>
            <a:off x="8099600" y="1663506"/>
            <a:ext cx="3740801" cy="2805593"/>
          </a:xfrm>
          <a:prstGeom prst="rect">
            <a:avLst/>
          </a:prstGeom>
          <a:noFill/>
          <a:ln>
            <a:noFill/>
          </a:ln>
        </p:spPr>
      </p:pic>
      <p:sp>
        <p:nvSpPr>
          <p:cNvPr id="358" name="Google Shape;358;p13"/>
          <p:cNvSpPr txBox="1"/>
          <p:nvPr/>
        </p:nvSpPr>
        <p:spPr>
          <a:xfrm>
            <a:off x="2692050" y="4519625"/>
            <a:ext cx="6807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alibri"/>
                <a:ea typeface="Calibri"/>
                <a:cs typeface="Calibri"/>
                <a:sym typeface="Calibri"/>
              </a:rPr>
              <a:t>Some Maintenance Group Photos of Nugzar, Irakli, Peter and Jacky</a:t>
            </a:r>
            <a:endParaRPr sz="19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20496f20241_0_184"/>
          <p:cNvSpPr txBox="1"/>
          <p:nvPr>
            <p:ph idx="1" type="body"/>
          </p:nvPr>
        </p:nvSpPr>
        <p:spPr>
          <a:xfrm>
            <a:off x="720900" y="2008050"/>
            <a:ext cx="10750200" cy="4713300"/>
          </a:xfrm>
          <a:prstGeom prst="rect">
            <a:avLst/>
          </a:prstGeom>
          <a:noFill/>
          <a:ln>
            <a:noFill/>
          </a:ln>
        </p:spPr>
        <p:txBody>
          <a:bodyPr anchorCtr="0" anchor="t" bIns="45700" lIns="91425" spcFirstLastPara="1" rIns="91425" wrap="square" tIns="45700">
            <a:noAutofit/>
          </a:bodyPr>
          <a:lstStyle/>
          <a:p>
            <a:pPr indent="-361950" lvl="0" marL="457200" rtl="0" algn="l">
              <a:lnSpc>
                <a:spcPct val="100000"/>
              </a:lnSpc>
              <a:spcBef>
                <a:spcPts val="0"/>
              </a:spcBef>
              <a:spcAft>
                <a:spcPts val="0"/>
              </a:spcAft>
              <a:buSzPts val="2100"/>
              <a:buAutoNum type="arabicPeriod"/>
            </a:pPr>
            <a:r>
              <a:rPr b="1" lang="en-US" sz="2100">
                <a:latin typeface="Arial"/>
                <a:ea typeface="Arial"/>
                <a:cs typeface="Arial"/>
                <a:sym typeface="Arial"/>
              </a:rPr>
              <a:t>Presentations:</a:t>
            </a:r>
            <a:endParaRPr b="1" sz="2100">
              <a:latin typeface="Arial"/>
              <a:ea typeface="Arial"/>
              <a:cs typeface="Arial"/>
              <a:sym typeface="Arial"/>
            </a:endParaRPr>
          </a:p>
          <a:p>
            <a:pPr indent="-355600" lvl="1" marL="914400" rtl="0" algn="l">
              <a:lnSpc>
                <a:spcPct val="100000"/>
              </a:lnSpc>
              <a:spcBef>
                <a:spcPts val="0"/>
              </a:spcBef>
              <a:spcAft>
                <a:spcPts val="0"/>
              </a:spcAft>
              <a:buSzPts val="2000"/>
              <a:buAutoNum type="alphaLcPeriod"/>
            </a:pPr>
            <a:r>
              <a:rPr lang="en-US" sz="2000">
                <a:latin typeface="Arial"/>
                <a:ea typeface="Arial"/>
                <a:cs typeface="Arial"/>
                <a:sym typeface="Arial"/>
              </a:rPr>
              <a:t>We will be presenting in Tile Week (Feb. 6-10) on CIS, L1Calo and Maintenance.</a:t>
            </a:r>
            <a:endParaRPr sz="2000">
              <a:latin typeface="Arial"/>
              <a:ea typeface="Arial"/>
              <a:cs typeface="Arial"/>
              <a:sym typeface="Arial"/>
            </a:endParaRPr>
          </a:p>
          <a:p>
            <a:pPr indent="-355600" lvl="1" marL="914400" rtl="0" algn="l">
              <a:lnSpc>
                <a:spcPct val="100000"/>
              </a:lnSpc>
              <a:spcBef>
                <a:spcPts val="0"/>
              </a:spcBef>
              <a:spcAft>
                <a:spcPts val="0"/>
              </a:spcAft>
              <a:buSzPts val="2000"/>
              <a:buAutoNum type="alphaLcPeriod"/>
            </a:pPr>
            <a:r>
              <a:rPr lang="en-US" sz="2000">
                <a:latin typeface="Arial"/>
                <a:ea typeface="Arial"/>
                <a:cs typeface="Arial"/>
                <a:sym typeface="Arial"/>
              </a:rPr>
              <a:t>We will have a poster session in ATLAS Week (Feb. 13-17) on CIS and L1Calo.</a:t>
            </a:r>
            <a:endParaRPr sz="2000">
              <a:latin typeface="Arial"/>
              <a:ea typeface="Arial"/>
              <a:cs typeface="Arial"/>
              <a:sym typeface="Arial"/>
            </a:endParaRPr>
          </a:p>
          <a:p>
            <a:pPr indent="-361950" lvl="0" marL="457200" rtl="0" algn="l">
              <a:lnSpc>
                <a:spcPct val="100000"/>
              </a:lnSpc>
              <a:spcBef>
                <a:spcPts val="0"/>
              </a:spcBef>
              <a:spcAft>
                <a:spcPts val="0"/>
              </a:spcAft>
              <a:buSzPts val="2100"/>
              <a:buAutoNum type="arabicPeriod"/>
            </a:pPr>
            <a:r>
              <a:rPr b="1" lang="en-US" sz="2100">
                <a:latin typeface="Arial"/>
                <a:ea typeface="Arial"/>
                <a:cs typeface="Arial"/>
                <a:sym typeface="Arial"/>
              </a:rPr>
              <a:t>PSI visits:</a:t>
            </a:r>
            <a:endParaRPr b="1" sz="2100">
              <a:latin typeface="Arial"/>
              <a:ea typeface="Arial"/>
              <a:cs typeface="Arial"/>
              <a:sym typeface="Arial"/>
            </a:endParaRPr>
          </a:p>
          <a:p>
            <a:pPr indent="-355600" lvl="1" marL="914400" rtl="0" algn="l">
              <a:lnSpc>
                <a:spcPct val="100000"/>
              </a:lnSpc>
              <a:spcBef>
                <a:spcPts val="0"/>
              </a:spcBef>
              <a:spcAft>
                <a:spcPts val="0"/>
              </a:spcAft>
              <a:buSzPts val="2000"/>
              <a:buFont typeface="Arial"/>
              <a:buAutoNum type="alphaLcPeriod"/>
            </a:pPr>
            <a:r>
              <a:rPr lang="en-US" sz="2000">
                <a:latin typeface="Arial"/>
                <a:ea typeface="Arial"/>
                <a:cs typeface="Arial"/>
                <a:sym typeface="Arial"/>
              </a:rPr>
              <a:t>Jacky will go to PSI Zurich with Seyedali to help some radiation testing on Feb. 8-9.</a:t>
            </a:r>
            <a:endParaRPr sz="2000">
              <a:latin typeface="Arial"/>
              <a:ea typeface="Arial"/>
              <a:cs typeface="Arial"/>
              <a:sym typeface="Arial"/>
            </a:endParaRPr>
          </a:p>
          <a:p>
            <a:pPr indent="-355600" lvl="1" marL="914400" rtl="0" algn="l">
              <a:lnSpc>
                <a:spcPct val="100000"/>
              </a:lnSpc>
              <a:spcBef>
                <a:spcPts val="0"/>
              </a:spcBef>
              <a:spcAft>
                <a:spcPts val="0"/>
              </a:spcAft>
              <a:buSzPts val="2000"/>
              <a:buFont typeface="Arial"/>
              <a:buAutoNum type="alphaLcPeriod"/>
            </a:pPr>
            <a:r>
              <a:rPr lang="en-US" sz="2000">
                <a:latin typeface="Arial"/>
                <a:ea typeface="Arial"/>
                <a:cs typeface="Arial"/>
                <a:sym typeface="Arial"/>
              </a:rPr>
              <a:t>Chicago main board irradiation tests will be scheduled in March.</a:t>
            </a:r>
            <a:endParaRPr sz="2000">
              <a:latin typeface="Arial"/>
              <a:ea typeface="Arial"/>
              <a:cs typeface="Arial"/>
              <a:sym typeface="Arial"/>
            </a:endParaRPr>
          </a:p>
          <a:p>
            <a:pPr indent="-361950" lvl="0" marL="457200" rtl="0" algn="l">
              <a:lnSpc>
                <a:spcPct val="100000"/>
              </a:lnSpc>
              <a:spcBef>
                <a:spcPts val="0"/>
              </a:spcBef>
              <a:spcAft>
                <a:spcPts val="0"/>
              </a:spcAft>
              <a:buSzPts val="2100"/>
              <a:buAutoNum type="arabicPeriod"/>
            </a:pPr>
            <a:r>
              <a:rPr b="1" lang="en-US" sz="2100">
                <a:latin typeface="Arial"/>
                <a:ea typeface="Arial"/>
                <a:cs typeface="Arial"/>
                <a:sym typeface="Arial"/>
              </a:rPr>
              <a:t>Maintenance:</a:t>
            </a:r>
            <a:endParaRPr b="1" sz="2100">
              <a:latin typeface="Arial"/>
              <a:ea typeface="Arial"/>
              <a:cs typeface="Arial"/>
              <a:sym typeface="Arial"/>
            </a:endParaRPr>
          </a:p>
          <a:p>
            <a:pPr indent="-355600" lvl="1" marL="914400" rtl="0" algn="l">
              <a:lnSpc>
                <a:spcPct val="100000"/>
              </a:lnSpc>
              <a:spcBef>
                <a:spcPts val="0"/>
              </a:spcBef>
              <a:spcAft>
                <a:spcPts val="0"/>
              </a:spcAft>
              <a:buSzPts val="2000"/>
              <a:buFont typeface="Arial"/>
              <a:buAutoNum type="alphaLcPeriod"/>
            </a:pPr>
            <a:r>
              <a:rPr lang="en-US" sz="2000">
                <a:latin typeface="Arial"/>
                <a:ea typeface="Arial"/>
                <a:cs typeface="Arial"/>
                <a:sym typeface="Arial"/>
              </a:rPr>
              <a:t>Finish up what’s left in the list in the next two weeks.</a:t>
            </a:r>
            <a:endParaRPr sz="2000">
              <a:latin typeface="Arial"/>
              <a:ea typeface="Arial"/>
              <a:cs typeface="Arial"/>
              <a:sym typeface="Arial"/>
            </a:endParaRPr>
          </a:p>
          <a:p>
            <a:pPr indent="-355600" lvl="1" marL="914400" rtl="0" algn="l">
              <a:lnSpc>
                <a:spcPct val="100000"/>
              </a:lnSpc>
              <a:spcBef>
                <a:spcPts val="0"/>
              </a:spcBef>
              <a:spcAft>
                <a:spcPts val="0"/>
              </a:spcAft>
              <a:buSzPts val="2000"/>
              <a:buFont typeface="Arial"/>
              <a:buAutoNum type="alphaLcPeriod"/>
            </a:pPr>
            <a:r>
              <a:rPr lang="en-US" sz="2000">
                <a:latin typeface="Arial"/>
                <a:ea typeface="Arial"/>
                <a:cs typeface="Arial"/>
                <a:sym typeface="Arial"/>
              </a:rPr>
              <a:t>We CANNOT recover the radiation monitor because no one is in charge for them.</a:t>
            </a:r>
            <a:endParaRPr sz="2000">
              <a:latin typeface="Arial"/>
              <a:ea typeface="Arial"/>
              <a:cs typeface="Arial"/>
              <a:sym typeface="Arial"/>
            </a:endParaRPr>
          </a:p>
          <a:p>
            <a:pPr indent="-361950" lvl="0" marL="457200" rtl="0" algn="l">
              <a:lnSpc>
                <a:spcPct val="100000"/>
              </a:lnSpc>
              <a:spcBef>
                <a:spcPts val="0"/>
              </a:spcBef>
              <a:spcAft>
                <a:spcPts val="0"/>
              </a:spcAft>
              <a:buSzPts val="2100"/>
              <a:buAutoNum type="arabicPeriod"/>
            </a:pPr>
            <a:r>
              <a:rPr b="1" lang="en-US" sz="2100">
                <a:latin typeface="Arial"/>
                <a:ea typeface="Arial"/>
                <a:cs typeface="Arial"/>
                <a:sym typeface="Arial"/>
              </a:rPr>
              <a:t>ATLAS Control Room Shifts</a:t>
            </a:r>
            <a:endParaRPr b="1" sz="2100">
              <a:latin typeface="Arial"/>
              <a:ea typeface="Arial"/>
              <a:cs typeface="Arial"/>
              <a:sym typeface="Arial"/>
            </a:endParaRPr>
          </a:p>
          <a:p>
            <a:pPr indent="-355600" lvl="1" marL="914400" rtl="0" algn="l">
              <a:lnSpc>
                <a:spcPct val="100000"/>
              </a:lnSpc>
              <a:spcBef>
                <a:spcPts val="0"/>
              </a:spcBef>
              <a:spcAft>
                <a:spcPts val="0"/>
              </a:spcAft>
              <a:buSzPts val="2000"/>
              <a:buAutoNum type="alphaLcPeriod"/>
            </a:pPr>
            <a:r>
              <a:rPr lang="en-US" sz="2000">
                <a:latin typeface="Arial"/>
                <a:ea typeface="Arial"/>
                <a:cs typeface="Arial"/>
                <a:sym typeface="Arial"/>
              </a:rPr>
              <a:t>Shifts from March to May have been booked full, we will fill in if needed.</a:t>
            </a:r>
            <a:endParaRPr sz="2000">
              <a:latin typeface="Arial"/>
              <a:ea typeface="Arial"/>
              <a:cs typeface="Arial"/>
              <a:sym typeface="Arial"/>
            </a:endParaRPr>
          </a:p>
          <a:p>
            <a:pPr indent="-361950" lvl="0" marL="457200" rtl="0" algn="l">
              <a:lnSpc>
                <a:spcPct val="100000"/>
              </a:lnSpc>
              <a:spcBef>
                <a:spcPts val="0"/>
              </a:spcBef>
              <a:spcAft>
                <a:spcPts val="0"/>
              </a:spcAft>
              <a:buSzPts val="2100"/>
              <a:buAutoNum type="arabicPeriod"/>
            </a:pPr>
            <a:r>
              <a:rPr b="1" lang="en-US" sz="2100">
                <a:latin typeface="Arial"/>
                <a:ea typeface="Arial"/>
                <a:cs typeface="Arial"/>
                <a:sym typeface="Arial"/>
              </a:rPr>
              <a:t>Monthly CIS Constant updates, L1Calo and TUCS works:</a:t>
            </a:r>
            <a:endParaRPr b="1" sz="2100">
              <a:latin typeface="Arial"/>
              <a:ea typeface="Arial"/>
              <a:cs typeface="Arial"/>
              <a:sym typeface="Arial"/>
            </a:endParaRPr>
          </a:p>
          <a:p>
            <a:pPr indent="-355600" lvl="1" marL="914400" rtl="0" algn="l">
              <a:lnSpc>
                <a:spcPct val="100000"/>
              </a:lnSpc>
              <a:spcBef>
                <a:spcPts val="0"/>
              </a:spcBef>
              <a:spcAft>
                <a:spcPts val="0"/>
              </a:spcAft>
              <a:buSzPts val="2000"/>
              <a:buFont typeface="Arial"/>
              <a:buAutoNum type="alphaLcPeriod"/>
            </a:pPr>
            <a:r>
              <a:rPr lang="en-US" sz="2000">
                <a:latin typeface="Arial"/>
                <a:ea typeface="Arial"/>
                <a:cs typeface="Arial"/>
                <a:sym typeface="Arial"/>
              </a:rPr>
              <a:t>Will Resume after Tile Week (Feb. 6-10)</a:t>
            </a:r>
            <a:endParaRPr sz="2000">
              <a:latin typeface="Arial"/>
              <a:ea typeface="Arial"/>
              <a:cs typeface="Arial"/>
              <a:sym typeface="Arial"/>
            </a:endParaRPr>
          </a:p>
          <a:p>
            <a:pPr indent="-361950" lvl="0" marL="457200" rtl="0" algn="l">
              <a:lnSpc>
                <a:spcPct val="100000"/>
              </a:lnSpc>
              <a:spcBef>
                <a:spcPts val="0"/>
              </a:spcBef>
              <a:spcAft>
                <a:spcPts val="0"/>
              </a:spcAft>
              <a:buSzPts val="2100"/>
              <a:buAutoNum type="arabicPeriod"/>
            </a:pPr>
            <a:r>
              <a:rPr b="1" lang="en-US" sz="2100">
                <a:latin typeface="Arial"/>
                <a:ea typeface="Arial"/>
                <a:cs typeface="Arial"/>
                <a:sym typeface="Arial"/>
              </a:rPr>
              <a:t>Cancelled Plans:</a:t>
            </a:r>
            <a:endParaRPr b="1" sz="2100">
              <a:latin typeface="Arial"/>
              <a:ea typeface="Arial"/>
              <a:cs typeface="Arial"/>
              <a:sym typeface="Arial"/>
            </a:endParaRPr>
          </a:p>
          <a:p>
            <a:pPr indent="-355600" lvl="1" marL="914400" rtl="0" algn="l">
              <a:lnSpc>
                <a:spcPct val="100000"/>
              </a:lnSpc>
              <a:spcBef>
                <a:spcPts val="0"/>
              </a:spcBef>
              <a:spcAft>
                <a:spcPts val="0"/>
              </a:spcAft>
              <a:buSzPts val="2000"/>
              <a:buAutoNum type="alphaLcPeriod"/>
            </a:pPr>
            <a:r>
              <a:rPr lang="en-US" sz="2000">
                <a:latin typeface="Arial"/>
                <a:ea typeface="Arial"/>
                <a:cs typeface="Arial"/>
                <a:sym typeface="Arial"/>
              </a:rPr>
              <a:t>We gave up on TiO (Tile in One) for now after discussions with Mark and David.</a:t>
            </a:r>
            <a:endParaRPr sz="2000">
              <a:latin typeface="Arial"/>
              <a:ea typeface="Arial"/>
              <a:cs typeface="Arial"/>
              <a:sym typeface="Arial"/>
            </a:endParaRPr>
          </a:p>
          <a:p>
            <a:pPr indent="0" lvl="0" marL="0" rtl="0" algn="l">
              <a:lnSpc>
                <a:spcPct val="100000"/>
              </a:lnSpc>
              <a:spcBef>
                <a:spcPts val="0"/>
              </a:spcBef>
              <a:spcAft>
                <a:spcPts val="0"/>
              </a:spcAft>
              <a:buNone/>
            </a:pPr>
            <a:r>
              <a:t/>
            </a:r>
            <a:endParaRPr sz="2100">
              <a:latin typeface="Arial"/>
              <a:ea typeface="Arial"/>
              <a:cs typeface="Arial"/>
              <a:sym typeface="Arial"/>
            </a:endParaRPr>
          </a:p>
        </p:txBody>
      </p:sp>
      <p:sp>
        <p:nvSpPr>
          <p:cNvPr id="364" name="Google Shape;364;g20496f20241_0_184"/>
          <p:cNvSpPr txBox="1"/>
          <p:nvPr/>
        </p:nvSpPr>
        <p:spPr>
          <a:xfrm>
            <a:off x="0" y="0"/>
            <a:ext cx="12192000" cy="193950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lang="en-US" sz="4800">
                <a:solidFill>
                  <a:schemeClr val="lt1"/>
                </a:solidFill>
              </a:rPr>
              <a:t>5</a:t>
            </a:r>
            <a:r>
              <a:rPr b="1" i="0" lang="en-US" sz="4800" u="none" cap="none" strike="noStrike">
                <a:solidFill>
                  <a:schemeClr val="lt1"/>
                </a:solidFill>
                <a:latin typeface="Arial"/>
                <a:ea typeface="Arial"/>
                <a:cs typeface="Arial"/>
                <a:sym typeface="Arial"/>
              </a:rPr>
              <a:t>. </a:t>
            </a:r>
            <a:r>
              <a:rPr b="1" lang="en-US" sz="4800">
                <a:solidFill>
                  <a:schemeClr val="lt1"/>
                </a:solidFill>
              </a:rPr>
              <a:t>Plans For Next Quarter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5" name="Google Shape;365;g20496f20241_0_18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3"/>
          <p:cNvSpPr txBox="1"/>
          <p:nvPr>
            <p:ph idx="1" type="body"/>
          </p:nvPr>
        </p:nvSpPr>
        <p:spPr>
          <a:xfrm>
            <a:off x="409907" y="2429687"/>
            <a:ext cx="8385300" cy="3881400"/>
          </a:xfrm>
          <a:prstGeom prst="rect">
            <a:avLst/>
          </a:prstGeom>
          <a:noFill/>
          <a:ln>
            <a:noFill/>
          </a:ln>
        </p:spPr>
        <p:txBody>
          <a:bodyPr anchorCtr="0" anchor="t" bIns="45700" lIns="91425" spcFirstLastPara="1" rIns="91425" wrap="square" tIns="45700">
            <a:normAutofit fontScale="92500" lnSpcReduction="20000"/>
          </a:bodyPr>
          <a:lstStyle/>
          <a:p>
            <a:pPr indent="-219075" lvl="0" marL="228600" rtl="0" algn="l">
              <a:lnSpc>
                <a:spcPct val="90000"/>
              </a:lnSpc>
              <a:spcBef>
                <a:spcPts val="0"/>
              </a:spcBef>
              <a:spcAft>
                <a:spcPts val="0"/>
              </a:spcAft>
              <a:buClr>
                <a:schemeClr val="dk1"/>
              </a:buClr>
              <a:buSzPct val="100000"/>
              <a:buChar char="•"/>
            </a:pPr>
            <a:r>
              <a:rPr lang="en-US" sz="2000">
                <a:latin typeface="Arial"/>
                <a:ea typeface="Arial"/>
                <a:cs typeface="Arial"/>
                <a:sym typeface="Arial"/>
              </a:rPr>
              <a:t>Use known input charge to calibrate ADC counts of front-end electronics</a:t>
            </a:r>
            <a:endParaRPr/>
          </a:p>
          <a:p>
            <a:pPr indent="-220980" lvl="1" marL="685800" rtl="0" algn="l">
              <a:lnSpc>
                <a:spcPct val="90000"/>
              </a:lnSpc>
              <a:spcBef>
                <a:spcPts val="500"/>
              </a:spcBef>
              <a:spcAft>
                <a:spcPts val="0"/>
              </a:spcAft>
              <a:buClr>
                <a:schemeClr val="dk1"/>
              </a:buClr>
              <a:buSzPct val="100000"/>
              <a:buChar char="•"/>
            </a:pPr>
            <a:r>
              <a:rPr lang="en-US" sz="1600">
                <a:latin typeface="Arial"/>
                <a:ea typeface="Arial"/>
                <a:cs typeface="Arial"/>
                <a:sym typeface="Arial"/>
              </a:rPr>
              <a:t>3-in-1 cards contain 5,100 pF capacitors</a:t>
            </a:r>
            <a:endParaRPr/>
          </a:p>
          <a:p>
            <a:pPr indent="-220980" lvl="1" marL="685800" rtl="0" algn="l">
              <a:lnSpc>
                <a:spcPct val="90000"/>
              </a:lnSpc>
              <a:spcBef>
                <a:spcPts val="500"/>
              </a:spcBef>
              <a:spcAft>
                <a:spcPts val="0"/>
              </a:spcAft>
              <a:buClr>
                <a:schemeClr val="dk1"/>
              </a:buClr>
              <a:buSzPct val="100000"/>
              <a:buChar char="•"/>
            </a:pPr>
            <a:r>
              <a:rPr lang="en-US" sz="1600">
                <a:latin typeface="Arial"/>
                <a:ea typeface="Arial"/>
                <a:cs typeface="Arial"/>
                <a:sym typeface="Arial"/>
              </a:rPr>
              <a:t>Input known charge 60 times, sample each pulse 7 times 🡪 pulse amplitude</a:t>
            </a:r>
            <a:endParaRPr/>
          </a:p>
          <a:p>
            <a:pPr indent="-220980" lvl="1" marL="685800" rtl="0" algn="l">
              <a:lnSpc>
                <a:spcPct val="90000"/>
              </a:lnSpc>
              <a:spcBef>
                <a:spcPts val="500"/>
              </a:spcBef>
              <a:spcAft>
                <a:spcPts val="0"/>
              </a:spcAft>
              <a:buClr>
                <a:schemeClr val="dk1"/>
              </a:buClr>
              <a:buSzPct val="100000"/>
              <a:buChar char="•"/>
            </a:pPr>
            <a:r>
              <a:rPr lang="en-US" sz="1600">
                <a:latin typeface="Arial"/>
                <a:ea typeface="Arial"/>
                <a:cs typeface="Arial"/>
                <a:sym typeface="Arial"/>
              </a:rPr>
              <a:t>Fit mean pulse amplitude (in ADC counts) to injected charge</a:t>
            </a:r>
            <a:endParaRPr/>
          </a:p>
          <a:p>
            <a:pPr indent="-219075" lvl="0" marL="228600" rtl="0" algn="l">
              <a:lnSpc>
                <a:spcPct val="90000"/>
              </a:lnSpc>
              <a:spcBef>
                <a:spcPts val="1000"/>
              </a:spcBef>
              <a:spcAft>
                <a:spcPts val="0"/>
              </a:spcAft>
              <a:buClr>
                <a:schemeClr val="dk1"/>
              </a:buClr>
              <a:buSzPct val="100000"/>
              <a:buChar char="•"/>
            </a:pPr>
            <a:r>
              <a:rPr lang="en-US" sz="2000">
                <a:latin typeface="Arial"/>
                <a:ea typeface="Arial"/>
                <a:cs typeface="Arial"/>
                <a:sym typeface="Arial"/>
              </a:rPr>
              <a:t>CIS calibration runs are taken between ATLAS runs, roughly 3 times per week</a:t>
            </a:r>
            <a:endParaRPr/>
          </a:p>
          <a:p>
            <a:pPr indent="-219075" lvl="0" marL="228600" rtl="0" algn="l">
              <a:lnSpc>
                <a:spcPct val="90000"/>
              </a:lnSpc>
              <a:spcBef>
                <a:spcPts val="1000"/>
              </a:spcBef>
              <a:spcAft>
                <a:spcPts val="0"/>
              </a:spcAft>
              <a:buClr>
                <a:schemeClr val="dk1"/>
              </a:buClr>
              <a:buSzPct val="100000"/>
              <a:buChar char="•"/>
            </a:pPr>
            <a:r>
              <a:rPr lang="en-US" sz="2000">
                <a:latin typeface="Arial"/>
                <a:ea typeface="Arial"/>
                <a:cs typeface="Arial"/>
                <a:sym typeface="Arial"/>
              </a:rPr>
              <a:t>Use TUCS to analyze data for recent runs and identify DQ issues in channels</a:t>
            </a:r>
            <a:endParaRPr/>
          </a:p>
          <a:p>
            <a:pPr indent="-220980" lvl="1" marL="685800" rtl="0" algn="l">
              <a:lnSpc>
                <a:spcPct val="90000"/>
              </a:lnSpc>
              <a:spcBef>
                <a:spcPts val="500"/>
              </a:spcBef>
              <a:spcAft>
                <a:spcPts val="0"/>
              </a:spcAft>
              <a:buClr>
                <a:schemeClr val="dk1"/>
              </a:buClr>
              <a:buSzPct val="100000"/>
              <a:buChar char="•"/>
            </a:pPr>
            <a:r>
              <a:rPr lang="en-US" sz="1600">
                <a:latin typeface="Arial"/>
                <a:ea typeface="Arial"/>
                <a:cs typeface="Arial"/>
                <a:sym typeface="Arial"/>
              </a:rPr>
              <a:t>Monitor individual channels: drifting, high scat</a:t>
            </a:r>
            <a:r>
              <a:rPr lang="en-US" sz="1600">
                <a:latin typeface="Arial"/>
                <a:ea typeface="Arial"/>
                <a:cs typeface="Arial"/>
                <a:sym typeface="Arial"/>
              </a:rPr>
              <a:t>t</a:t>
            </a:r>
            <a:r>
              <a:rPr lang="en-US" sz="1600">
                <a:latin typeface="Arial"/>
                <a:ea typeface="Arial"/>
                <a:cs typeface="Arial"/>
                <a:sym typeface="Arial"/>
              </a:rPr>
              <a:t>er, half-gain</a:t>
            </a:r>
            <a:r>
              <a:rPr lang="en-US" sz="1600">
                <a:latin typeface="Arial"/>
                <a:ea typeface="Arial"/>
                <a:cs typeface="Arial"/>
                <a:sym typeface="Arial"/>
              </a:rPr>
              <a:t>?</a:t>
            </a:r>
            <a:endParaRPr/>
          </a:p>
          <a:p>
            <a:pPr indent="-220980" lvl="1" marL="685800" rtl="0" algn="l">
              <a:lnSpc>
                <a:spcPct val="90000"/>
              </a:lnSpc>
              <a:spcBef>
                <a:spcPts val="500"/>
              </a:spcBef>
              <a:spcAft>
                <a:spcPts val="0"/>
              </a:spcAft>
              <a:buClr>
                <a:schemeClr val="dk1"/>
              </a:buClr>
              <a:buSzPct val="100000"/>
              <a:buChar char="•"/>
            </a:pPr>
            <a:r>
              <a:rPr lang="en-US" sz="1600">
                <a:latin typeface="Arial"/>
                <a:ea typeface="Arial"/>
                <a:cs typeface="Arial"/>
                <a:sym typeface="Arial"/>
              </a:rPr>
              <a:t>Monitor overall performance: percent change, long-term stability, RMS/mean</a:t>
            </a:r>
            <a:endParaRPr/>
          </a:p>
          <a:p>
            <a:pPr indent="-220980" lvl="1" marL="685800" rtl="0" algn="l">
              <a:lnSpc>
                <a:spcPct val="90000"/>
              </a:lnSpc>
              <a:spcBef>
                <a:spcPts val="500"/>
              </a:spcBef>
              <a:spcAft>
                <a:spcPts val="0"/>
              </a:spcAft>
              <a:buClr>
                <a:schemeClr val="dk1"/>
              </a:buClr>
              <a:buSzPct val="100000"/>
              <a:buChar char="•"/>
            </a:pPr>
            <a:r>
              <a:rPr lang="en-US" sz="1600">
                <a:latin typeface="Arial"/>
                <a:ea typeface="Arial"/>
                <a:cs typeface="Arial"/>
                <a:sym typeface="Arial"/>
              </a:rPr>
              <a:t>Upload new constants to database</a:t>
            </a:r>
            <a:endParaRPr sz="1600">
              <a:latin typeface="Arial"/>
              <a:ea typeface="Arial"/>
              <a:cs typeface="Arial"/>
              <a:sym typeface="Arial"/>
            </a:endParaRPr>
          </a:p>
          <a:p>
            <a:pPr indent="-127000" lvl="1" marL="685800" rtl="0" algn="l">
              <a:lnSpc>
                <a:spcPct val="90000"/>
              </a:lnSpc>
              <a:spcBef>
                <a:spcPts val="500"/>
              </a:spcBef>
              <a:spcAft>
                <a:spcPts val="0"/>
              </a:spcAft>
              <a:buClr>
                <a:schemeClr val="dk1"/>
              </a:buClr>
              <a:buSzPct val="100000"/>
              <a:buNone/>
            </a:pPr>
            <a:r>
              <a:t/>
            </a:r>
            <a:endParaRPr sz="1600">
              <a:latin typeface="Arial"/>
              <a:ea typeface="Arial"/>
              <a:cs typeface="Arial"/>
              <a:sym typeface="Arial"/>
            </a:endParaRPr>
          </a:p>
        </p:txBody>
      </p:sp>
      <p:sp>
        <p:nvSpPr>
          <p:cNvPr id="112" name="Google Shape;112;p3"/>
          <p:cNvSpPr txBox="1"/>
          <p:nvPr/>
        </p:nvSpPr>
        <p:spPr>
          <a:xfrm>
            <a:off x="0" y="0"/>
            <a:ext cx="12192000" cy="193950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Arial"/>
                <a:ea typeface="Arial"/>
                <a:cs typeface="Arial"/>
                <a:sym typeface="Arial"/>
              </a:rPr>
              <a:t>1.a. </a:t>
            </a:r>
            <a:r>
              <a:rPr b="1" lang="en-US" sz="4800">
                <a:solidFill>
                  <a:schemeClr val="lt1"/>
                </a:solidFill>
              </a:rPr>
              <a:t>Introduction </a:t>
            </a:r>
            <a:r>
              <a:rPr b="1" i="0" lang="en-US" sz="4800" u="none" cap="none" strike="noStrike">
                <a:solidFill>
                  <a:schemeClr val="lt1"/>
                </a:solidFill>
                <a:latin typeface="Arial"/>
                <a:ea typeface="Arial"/>
                <a:cs typeface="Arial"/>
                <a:sym typeface="Arial"/>
              </a:rPr>
              <a:t>of CIS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13" name="Google Shape;113;p3"/>
          <p:cNvPicPr preferRelativeResize="0"/>
          <p:nvPr/>
        </p:nvPicPr>
        <p:blipFill rotWithShape="1">
          <a:blip r:embed="rId3">
            <a:alphaModFix/>
          </a:blip>
          <a:srcRect b="53475" l="21224" r="57154" t="18252"/>
          <a:stretch/>
        </p:blipFill>
        <p:spPr>
          <a:xfrm>
            <a:off x="8979036" y="2453025"/>
            <a:ext cx="2922763" cy="2149775"/>
          </a:xfrm>
          <a:prstGeom prst="rect">
            <a:avLst/>
          </a:prstGeom>
          <a:noFill/>
          <a:ln>
            <a:noFill/>
          </a:ln>
        </p:spPr>
      </p:pic>
      <p:pic>
        <p:nvPicPr>
          <p:cNvPr id="114" name="Google Shape;114;p3"/>
          <p:cNvPicPr preferRelativeResize="0"/>
          <p:nvPr/>
        </p:nvPicPr>
        <p:blipFill rotWithShape="1">
          <a:blip r:embed="rId3">
            <a:alphaModFix/>
          </a:blip>
          <a:srcRect b="54422" l="61914" r="16462" t="19338"/>
          <a:stretch/>
        </p:blipFill>
        <p:spPr>
          <a:xfrm>
            <a:off x="6019571" y="4912972"/>
            <a:ext cx="2775624" cy="1894795"/>
          </a:xfrm>
          <a:prstGeom prst="rect">
            <a:avLst/>
          </a:prstGeom>
          <a:noFill/>
          <a:ln>
            <a:noFill/>
          </a:ln>
        </p:spPr>
      </p:pic>
      <p:pic>
        <p:nvPicPr>
          <p:cNvPr id="115" name="Google Shape;115;p3"/>
          <p:cNvPicPr preferRelativeResize="0"/>
          <p:nvPr/>
        </p:nvPicPr>
        <p:blipFill rotWithShape="1">
          <a:blip r:embed="rId4">
            <a:alphaModFix/>
          </a:blip>
          <a:srcRect b="24965" l="24281" r="53883" t="47090"/>
          <a:stretch/>
        </p:blipFill>
        <p:spPr>
          <a:xfrm>
            <a:off x="8915407" y="4708226"/>
            <a:ext cx="2986392" cy="214976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1"/>
          <p:cNvSpPr txBox="1"/>
          <p:nvPr/>
        </p:nvSpPr>
        <p:spPr>
          <a:xfrm>
            <a:off x="0" y="0"/>
            <a:ext cx="12192000" cy="166230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Arial"/>
                <a:ea typeface="Arial"/>
                <a:cs typeface="Arial"/>
                <a:sym typeface="Arial"/>
              </a:rPr>
              <a:t>Any Questions?</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1" name="Google Shape;371;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72" name="Google Shape;372;p21"/>
          <p:cNvSpPr txBox="1"/>
          <p:nvPr>
            <p:ph idx="1" type="body"/>
          </p:nvPr>
        </p:nvSpPr>
        <p:spPr>
          <a:xfrm>
            <a:off x="1322848" y="2169791"/>
            <a:ext cx="9546300" cy="38220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lang="en-US" sz="2000">
                <a:latin typeface="Arial"/>
                <a:ea typeface="Arial"/>
                <a:cs typeface="Arial"/>
                <a:sym typeface="Arial"/>
              </a:rPr>
              <a:t>Summary of Contents:</a:t>
            </a:r>
            <a:endParaRPr sz="2000">
              <a:latin typeface="Arial"/>
              <a:ea typeface="Arial"/>
              <a:cs typeface="Arial"/>
              <a:sym typeface="Arial"/>
            </a:endParaRPr>
          </a:p>
          <a:p>
            <a:pPr indent="0" lvl="0" marL="457200" marR="0" rtl="0" algn="l">
              <a:lnSpc>
                <a:spcPct val="90000"/>
              </a:lnSpc>
              <a:spcBef>
                <a:spcPts val="0"/>
              </a:spcBef>
              <a:spcAft>
                <a:spcPts val="0"/>
              </a:spcAft>
              <a:buNone/>
            </a:pPr>
            <a:r>
              <a:t/>
            </a:r>
            <a:endParaRPr sz="2000">
              <a:latin typeface="Arial"/>
              <a:ea typeface="Arial"/>
              <a:cs typeface="Arial"/>
              <a:sym typeface="Arial"/>
            </a:endParaRPr>
          </a:p>
          <a:p>
            <a:pPr indent="-342900" lvl="0" marL="342900" marR="0" rtl="0" algn="l">
              <a:lnSpc>
                <a:spcPct val="90000"/>
              </a:lnSpc>
              <a:spcBef>
                <a:spcPts val="0"/>
              </a:spcBef>
              <a:spcAft>
                <a:spcPts val="0"/>
              </a:spcAft>
              <a:buSzPts val="2000"/>
              <a:buAutoNum type="arabicPeriod"/>
            </a:pPr>
            <a:r>
              <a:rPr lang="en-US" sz="2000">
                <a:latin typeface="Arial"/>
                <a:ea typeface="Arial"/>
                <a:cs typeface="Arial"/>
                <a:sym typeface="Arial"/>
              </a:rPr>
              <a:t>Normal CIS Constant Updates</a:t>
            </a:r>
            <a:endParaRPr sz="2000">
              <a:latin typeface="Arial"/>
              <a:ea typeface="Arial"/>
              <a:cs typeface="Arial"/>
              <a:sym typeface="Arial"/>
            </a:endParaRPr>
          </a:p>
          <a:p>
            <a:pPr indent="-342900" lvl="0" marL="342900" marR="0" rtl="0" algn="l">
              <a:lnSpc>
                <a:spcPct val="90000"/>
              </a:lnSpc>
              <a:spcBef>
                <a:spcPts val="0"/>
              </a:spcBef>
              <a:spcAft>
                <a:spcPts val="0"/>
              </a:spcAft>
              <a:buSzPts val="2000"/>
              <a:buAutoNum type="arabicPeriod"/>
            </a:pPr>
            <a:r>
              <a:rPr lang="en-US" sz="2000">
                <a:latin typeface="Arial"/>
                <a:ea typeface="Arial"/>
                <a:cs typeface="Arial"/>
                <a:sym typeface="Arial"/>
              </a:rPr>
              <a:t>End-of-Year Recalibration/Reprocessing</a:t>
            </a:r>
            <a:endParaRPr sz="2000">
              <a:latin typeface="Arial"/>
              <a:ea typeface="Arial"/>
              <a:cs typeface="Arial"/>
              <a:sym typeface="Arial"/>
            </a:endParaRPr>
          </a:p>
          <a:p>
            <a:pPr indent="-342900" lvl="0" marL="342900" marR="0" rtl="0" algn="l">
              <a:lnSpc>
                <a:spcPct val="90000"/>
              </a:lnSpc>
              <a:spcBef>
                <a:spcPts val="0"/>
              </a:spcBef>
              <a:spcAft>
                <a:spcPts val="0"/>
              </a:spcAft>
              <a:buSzPts val="2000"/>
              <a:buAutoNum type="arabicPeriod"/>
            </a:pPr>
            <a:r>
              <a:rPr lang="en-US" sz="2000">
                <a:latin typeface="Arial"/>
                <a:ea typeface="Arial"/>
                <a:cs typeface="Arial"/>
                <a:sym typeface="Arial"/>
              </a:rPr>
              <a:t>L1Calo PMT Scans</a:t>
            </a:r>
            <a:endParaRPr sz="2000">
              <a:latin typeface="Arial"/>
              <a:ea typeface="Arial"/>
              <a:cs typeface="Arial"/>
              <a:sym typeface="Arial"/>
            </a:endParaRPr>
          </a:p>
          <a:p>
            <a:pPr indent="-342900" lvl="0" marL="342900" marR="0" rtl="0" algn="l">
              <a:lnSpc>
                <a:spcPct val="90000"/>
              </a:lnSpc>
              <a:spcBef>
                <a:spcPts val="0"/>
              </a:spcBef>
              <a:spcAft>
                <a:spcPts val="0"/>
              </a:spcAft>
              <a:buSzPts val="2000"/>
              <a:buFont typeface="Arial"/>
              <a:buAutoNum type="arabicPeriod"/>
            </a:pPr>
            <a:r>
              <a:rPr lang="en-US" sz="2000">
                <a:latin typeface="Arial"/>
                <a:ea typeface="Arial"/>
                <a:cs typeface="Arial"/>
                <a:sym typeface="Arial"/>
              </a:rPr>
              <a:t>Maintenance Progress</a:t>
            </a:r>
            <a:endParaRPr sz="2000">
              <a:latin typeface="Arial"/>
              <a:ea typeface="Arial"/>
              <a:cs typeface="Arial"/>
              <a:sym typeface="Arial"/>
            </a:endParaRPr>
          </a:p>
          <a:p>
            <a:pPr indent="-342900" lvl="0" marL="342900" marR="0" rtl="0" algn="l">
              <a:lnSpc>
                <a:spcPct val="90000"/>
              </a:lnSpc>
              <a:spcBef>
                <a:spcPts val="0"/>
              </a:spcBef>
              <a:spcAft>
                <a:spcPts val="0"/>
              </a:spcAft>
              <a:buSzPts val="2000"/>
              <a:buAutoNum type="arabicPeriod"/>
            </a:pPr>
            <a:r>
              <a:rPr lang="en-US" sz="2000">
                <a:latin typeface="Arial"/>
                <a:ea typeface="Arial"/>
                <a:cs typeface="Arial"/>
                <a:sym typeface="Arial"/>
              </a:rPr>
              <a:t>Plans for Next Quarter</a:t>
            </a:r>
            <a:endParaRPr>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2"/>
          <p:cNvSpPr txBox="1"/>
          <p:nvPr/>
        </p:nvSpPr>
        <p:spPr>
          <a:xfrm>
            <a:off x="0" y="0"/>
            <a:ext cx="12192000" cy="8309967"/>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Arial"/>
                <a:ea typeface="Arial"/>
                <a:cs typeface="Arial"/>
                <a:sym typeface="Arial"/>
              </a:rPr>
              <a:t>Thank you for your attention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t/>
            </a:r>
            <a:endParaRPr b="1" i="0" sz="4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8" name="Google Shape;378;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14e48af5a86_0_17"/>
          <p:cNvSpPr txBox="1"/>
          <p:nvPr/>
        </p:nvSpPr>
        <p:spPr>
          <a:xfrm>
            <a:off x="0" y="0"/>
            <a:ext cx="12192000" cy="240120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Arial"/>
                <a:ea typeface="Arial"/>
                <a:cs typeface="Arial"/>
                <a:sym typeface="Arial"/>
              </a:rPr>
              <a:t>1.b. CIS Constant Update:</a:t>
            </a:r>
            <a:endParaRPr b="1" i="0" sz="4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Arial"/>
                <a:ea typeface="Arial"/>
                <a:cs typeface="Arial"/>
                <a:sym typeface="Arial"/>
              </a:rPr>
              <a:t> October 1 - November 1</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 name="Google Shape;121;g14e48af5a86_0_17"/>
          <p:cNvSpPr txBox="1"/>
          <p:nvPr>
            <p:ph idx="12" type="sldNum"/>
          </p:nvPr>
        </p:nvSpPr>
        <p:spPr>
          <a:xfrm>
            <a:off x="8610600" y="58991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22" name="Google Shape;122;g14e48af5a86_0_17"/>
          <p:cNvSpPr txBox="1"/>
          <p:nvPr/>
        </p:nvSpPr>
        <p:spPr>
          <a:xfrm>
            <a:off x="868300" y="2641500"/>
            <a:ext cx="5418000" cy="35202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rgbClr val="000000"/>
              </a:buClr>
              <a:buSzPts val="2100"/>
              <a:buChar char="●"/>
            </a:pPr>
            <a:r>
              <a:rPr lang="en-US" sz="2100"/>
              <a:t>CIS runs from October 1 - November 1</a:t>
            </a:r>
            <a:endParaRPr sz="2100"/>
          </a:p>
          <a:p>
            <a:pPr indent="-361950" lvl="0" marL="457200" rtl="0" algn="l">
              <a:lnSpc>
                <a:spcPct val="115000"/>
              </a:lnSpc>
              <a:spcBef>
                <a:spcPts val="0"/>
              </a:spcBef>
              <a:spcAft>
                <a:spcPts val="0"/>
              </a:spcAft>
              <a:buClr>
                <a:schemeClr val="accent6"/>
              </a:buClr>
              <a:buSzPts val="2100"/>
              <a:buChar char="●"/>
            </a:pPr>
            <a:r>
              <a:rPr lang="en-US" sz="2100"/>
              <a:t>40 channels in update </a:t>
            </a:r>
            <a:endParaRPr sz="2100"/>
          </a:p>
          <a:p>
            <a:pPr indent="-336550" lvl="1" marL="914400" rtl="0" algn="l">
              <a:lnSpc>
                <a:spcPct val="115000"/>
              </a:lnSpc>
              <a:spcBef>
                <a:spcPts val="0"/>
              </a:spcBef>
              <a:spcAft>
                <a:spcPts val="0"/>
              </a:spcAft>
              <a:buClr>
                <a:schemeClr val="accent6"/>
              </a:buClr>
              <a:buSzPts val="1700"/>
              <a:buChar char="○"/>
            </a:pPr>
            <a:r>
              <a:rPr lang="en-US" sz="2100">
                <a:solidFill>
                  <a:schemeClr val="accent6"/>
                </a:solidFill>
              </a:rPr>
              <a:t>21 Good (&gt;1 successful calibration)</a:t>
            </a:r>
            <a:endParaRPr sz="2100">
              <a:solidFill>
                <a:schemeClr val="accent6"/>
              </a:solidFill>
            </a:endParaRPr>
          </a:p>
          <a:p>
            <a:pPr indent="-336550" lvl="1" marL="914400" rtl="0" algn="l">
              <a:lnSpc>
                <a:spcPct val="115000"/>
              </a:lnSpc>
              <a:spcBef>
                <a:spcPts val="0"/>
              </a:spcBef>
              <a:spcAft>
                <a:spcPts val="0"/>
              </a:spcAft>
              <a:buClr>
                <a:srgbClr val="F1C232"/>
              </a:buClr>
              <a:buSzPts val="1700"/>
              <a:buChar char="○"/>
            </a:pPr>
            <a:r>
              <a:rPr lang="en-US" sz="2100">
                <a:solidFill>
                  <a:srgbClr val="F1C232"/>
                </a:solidFill>
              </a:rPr>
              <a:t>8 Masked</a:t>
            </a:r>
            <a:endParaRPr sz="2100">
              <a:solidFill>
                <a:srgbClr val="F1C232"/>
              </a:solidFill>
            </a:endParaRPr>
          </a:p>
          <a:p>
            <a:pPr indent="-336550" lvl="1" marL="914400" rtl="0" algn="l">
              <a:lnSpc>
                <a:spcPct val="115000"/>
              </a:lnSpc>
              <a:spcBef>
                <a:spcPts val="0"/>
              </a:spcBef>
              <a:spcAft>
                <a:spcPts val="0"/>
              </a:spcAft>
              <a:buClr>
                <a:srgbClr val="F1C232"/>
              </a:buClr>
              <a:buSzPts val="1700"/>
              <a:buChar char="○"/>
            </a:pPr>
            <a:r>
              <a:rPr lang="en-US" sz="2100">
                <a:solidFill>
                  <a:srgbClr val="F1C232"/>
                </a:solidFill>
              </a:rPr>
              <a:t>11 Affected</a:t>
            </a:r>
            <a:endParaRPr sz="2100">
              <a:solidFill>
                <a:srgbClr val="F1C232"/>
              </a:solidFill>
            </a:endParaRPr>
          </a:p>
          <a:p>
            <a:pPr indent="-361950" lvl="0" marL="457200" rtl="0" algn="l">
              <a:lnSpc>
                <a:spcPct val="200000"/>
              </a:lnSpc>
              <a:spcBef>
                <a:spcPts val="0"/>
              </a:spcBef>
              <a:spcAft>
                <a:spcPts val="0"/>
              </a:spcAft>
              <a:buClr>
                <a:srgbClr val="E69138"/>
              </a:buClr>
              <a:buSzPts val="2100"/>
              <a:buChar char="●"/>
            </a:pPr>
            <a:r>
              <a:rPr lang="en-US" sz="2100">
                <a:solidFill>
                  <a:srgbClr val="E69138"/>
                </a:solidFill>
              </a:rPr>
              <a:t>2 &gt;5% change </a:t>
            </a:r>
            <a:endParaRPr sz="2100"/>
          </a:p>
          <a:p>
            <a:pPr indent="-361950" lvl="0" marL="457200" marR="0" rtl="0" algn="l">
              <a:lnSpc>
                <a:spcPct val="115000"/>
              </a:lnSpc>
              <a:spcBef>
                <a:spcPts val="0"/>
              </a:spcBef>
              <a:spcAft>
                <a:spcPts val="0"/>
              </a:spcAft>
              <a:buClr>
                <a:srgbClr val="000000"/>
              </a:buClr>
              <a:buSzPts val="2100"/>
              <a:buChar char="●"/>
            </a:pPr>
            <a:r>
              <a:rPr b="1" lang="en-US" sz="2100"/>
              <a:t>Runs excluded (1+TestRuns)</a:t>
            </a:r>
            <a:r>
              <a:rPr lang="en-US" sz="2100"/>
              <a:t>: </a:t>
            </a:r>
            <a:r>
              <a:rPr lang="en-US" sz="1600"/>
              <a:t>436189</a:t>
            </a:r>
            <a:endParaRPr sz="1600"/>
          </a:p>
          <a:p>
            <a:pPr indent="-361950" lvl="0" marL="457200" marR="0" rtl="0" algn="l">
              <a:lnSpc>
                <a:spcPct val="100000"/>
              </a:lnSpc>
              <a:spcBef>
                <a:spcPts val="0"/>
              </a:spcBef>
              <a:spcAft>
                <a:spcPts val="0"/>
              </a:spcAft>
              <a:buClr>
                <a:srgbClr val="000000"/>
              </a:buClr>
              <a:buSzPts val="2100"/>
              <a:buChar char="●"/>
            </a:pPr>
            <a:r>
              <a:rPr b="1" lang="en-US" sz="2100"/>
              <a:t>Runs used (9):</a:t>
            </a:r>
            <a:r>
              <a:rPr lang="en-US" sz="2100"/>
              <a:t> </a:t>
            </a:r>
            <a:r>
              <a:rPr lang="en-US" sz="1600"/>
              <a:t>435886 436536 436813 436852 437309 437563 437792 438209 438370</a:t>
            </a:r>
            <a:endParaRPr sz="2100">
              <a:highlight>
                <a:srgbClr val="EEFF41"/>
              </a:highlight>
            </a:endParaRPr>
          </a:p>
        </p:txBody>
      </p:sp>
      <p:pic>
        <p:nvPicPr>
          <p:cNvPr id="123" name="Google Shape;123;g14e48af5a86_0_17"/>
          <p:cNvPicPr preferRelativeResize="0"/>
          <p:nvPr/>
        </p:nvPicPr>
        <p:blipFill>
          <a:blip r:embed="rId3">
            <a:alphaModFix/>
          </a:blip>
          <a:stretch>
            <a:fillRect/>
          </a:stretch>
        </p:blipFill>
        <p:spPr>
          <a:xfrm>
            <a:off x="6212775" y="2440275"/>
            <a:ext cx="5100848" cy="36782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05a02813c8_0_90"/>
          <p:cNvSpPr txBox="1"/>
          <p:nvPr/>
        </p:nvSpPr>
        <p:spPr>
          <a:xfrm>
            <a:off x="0" y="0"/>
            <a:ext cx="12192000" cy="240120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Arial"/>
                <a:ea typeface="Arial"/>
                <a:cs typeface="Arial"/>
                <a:sym typeface="Arial"/>
              </a:rPr>
              <a:t>1.b. </a:t>
            </a:r>
            <a:r>
              <a:rPr b="1" lang="en-US" sz="4800">
                <a:solidFill>
                  <a:schemeClr val="lt1"/>
                </a:solidFill>
              </a:rPr>
              <a:t>CIS Constant Distributions</a:t>
            </a:r>
            <a:r>
              <a:rPr b="1" i="0" lang="en-US" sz="4800" u="none" cap="none" strike="noStrike">
                <a:solidFill>
                  <a:schemeClr val="lt1"/>
                </a:solidFill>
                <a:latin typeface="Arial"/>
                <a:ea typeface="Arial"/>
                <a:cs typeface="Arial"/>
                <a:sym typeface="Arial"/>
              </a:rPr>
              <a:t>:</a:t>
            </a:r>
            <a:endParaRPr b="1" i="0" sz="4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Arial"/>
                <a:ea typeface="Arial"/>
                <a:cs typeface="Arial"/>
                <a:sym typeface="Arial"/>
              </a:rPr>
              <a:t> October 1 - November 1</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29" name="Google Shape;129;g205a02813c8_0_90"/>
          <p:cNvPicPr preferRelativeResize="0"/>
          <p:nvPr/>
        </p:nvPicPr>
        <p:blipFill rotWithShape="1">
          <a:blip r:embed="rId3">
            <a:alphaModFix/>
          </a:blip>
          <a:srcRect b="1603" l="2260" r="13079" t="0"/>
          <a:stretch/>
        </p:blipFill>
        <p:spPr>
          <a:xfrm>
            <a:off x="4406389" y="2567715"/>
            <a:ext cx="3549147" cy="3009492"/>
          </a:xfrm>
          <a:prstGeom prst="rect">
            <a:avLst/>
          </a:prstGeom>
          <a:noFill/>
          <a:ln>
            <a:noFill/>
          </a:ln>
        </p:spPr>
      </p:pic>
      <p:pic>
        <p:nvPicPr>
          <p:cNvPr id="130" name="Google Shape;130;g205a02813c8_0_90"/>
          <p:cNvPicPr preferRelativeResize="0"/>
          <p:nvPr/>
        </p:nvPicPr>
        <p:blipFill rotWithShape="1">
          <a:blip r:embed="rId4">
            <a:alphaModFix/>
          </a:blip>
          <a:srcRect b="1845" l="4066" r="11921" t="0"/>
          <a:stretch/>
        </p:blipFill>
        <p:spPr>
          <a:xfrm>
            <a:off x="1065075" y="2595496"/>
            <a:ext cx="3465197" cy="2953902"/>
          </a:xfrm>
          <a:prstGeom prst="rect">
            <a:avLst/>
          </a:prstGeom>
          <a:noFill/>
          <a:ln>
            <a:noFill/>
          </a:ln>
        </p:spPr>
      </p:pic>
      <p:pic>
        <p:nvPicPr>
          <p:cNvPr id="131" name="Google Shape;131;g205a02813c8_0_90"/>
          <p:cNvPicPr preferRelativeResize="0"/>
          <p:nvPr/>
        </p:nvPicPr>
        <p:blipFill rotWithShape="1">
          <a:blip r:embed="rId5">
            <a:alphaModFix/>
          </a:blip>
          <a:srcRect b="0" l="4289" r="11108" t="0"/>
          <a:stretch/>
        </p:blipFill>
        <p:spPr>
          <a:xfrm>
            <a:off x="7955550" y="2564361"/>
            <a:ext cx="3341300" cy="2881714"/>
          </a:xfrm>
          <a:prstGeom prst="rect">
            <a:avLst/>
          </a:prstGeom>
          <a:noFill/>
          <a:ln>
            <a:noFill/>
          </a:ln>
        </p:spPr>
      </p:pic>
      <p:sp>
        <p:nvSpPr>
          <p:cNvPr id="132" name="Google Shape;132;g205a02813c8_0_90"/>
          <p:cNvSpPr txBox="1"/>
          <p:nvPr/>
        </p:nvSpPr>
        <p:spPr>
          <a:xfrm>
            <a:off x="1736591" y="5577207"/>
            <a:ext cx="5863200" cy="8313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These overflows come from LBA 28, 63. They were masked near the end of October, so CIS constant gets calculated as zero for those runs. The value is not updated in the database though.</a:t>
            </a:r>
            <a:endParaRPr/>
          </a:p>
        </p:txBody>
      </p:sp>
      <p:sp>
        <p:nvSpPr>
          <p:cNvPr id="133" name="Google Shape;133;g205a02813c8_0_90"/>
          <p:cNvSpPr/>
          <p:nvPr/>
        </p:nvSpPr>
        <p:spPr>
          <a:xfrm>
            <a:off x="1206260" y="4757420"/>
            <a:ext cx="613800" cy="534300"/>
          </a:xfrm>
          <a:prstGeom prst="ellipse">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205a02813c8_0_90"/>
          <p:cNvSpPr/>
          <p:nvPr/>
        </p:nvSpPr>
        <p:spPr>
          <a:xfrm>
            <a:off x="4580905" y="4808623"/>
            <a:ext cx="613800" cy="534300"/>
          </a:xfrm>
          <a:prstGeom prst="ellipse">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 name="Google Shape;135;g205a02813c8_0_90"/>
          <p:cNvCxnSpPr>
            <a:stCxn id="132" idx="1"/>
            <a:endCxn id="133" idx="4"/>
          </p:cNvCxnSpPr>
          <p:nvPr/>
        </p:nvCxnSpPr>
        <p:spPr>
          <a:xfrm rot="10800000">
            <a:off x="1513091" y="5291757"/>
            <a:ext cx="223500" cy="701100"/>
          </a:xfrm>
          <a:prstGeom prst="straightConnector1">
            <a:avLst/>
          </a:prstGeom>
          <a:noFill/>
          <a:ln cap="flat" cmpd="sng" w="9525">
            <a:solidFill>
              <a:srgbClr val="FF00FF"/>
            </a:solidFill>
            <a:prstDash val="solid"/>
            <a:round/>
            <a:headEnd len="med" w="med" type="none"/>
            <a:tailEnd len="med" w="med" type="none"/>
          </a:ln>
        </p:spPr>
      </p:cxnSp>
      <p:cxnSp>
        <p:nvCxnSpPr>
          <p:cNvPr id="136" name="Google Shape;136;g205a02813c8_0_90"/>
          <p:cNvCxnSpPr>
            <a:stCxn id="132" idx="0"/>
          </p:cNvCxnSpPr>
          <p:nvPr/>
        </p:nvCxnSpPr>
        <p:spPr>
          <a:xfrm flipH="1" rot="10800000">
            <a:off x="4668191" y="5342607"/>
            <a:ext cx="217200" cy="234600"/>
          </a:xfrm>
          <a:prstGeom prst="straightConnector1">
            <a:avLst/>
          </a:prstGeom>
          <a:noFill/>
          <a:ln cap="flat" cmpd="sng" w="9525">
            <a:solidFill>
              <a:srgbClr val="FF00FF"/>
            </a:solidFill>
            <a:prstDash val="solid"/>
            <a:round/>
            <a:headEnd len="med" w="med" type="none"/>
            <a:tailEnd len="med" w="med" type="none"/>
          </a:ln>
        </p:spPr>
      </p:cxnSp>
      <p:sp>
        <p:nvSpPr>
          <p:cNvPr id="137" name="Google Shape;137;g205a02813c8_0_90"/>
          <p:cNvSpPr txBox="1"/>
          <p:nvPr/>
        </p:nvSpPr>
        <p:spPr>
          <a:xfrm>
            <a:off x="1339138" y="6357975"/>
            <a:ext cx="3331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alibri"/>
                <a:ea typeface="Calibri"/>
                <a:cs typeface="Calibri"/>
                <a:sym typeface="Calibri"/>
              </a:rPr>
              <a:t>High Gain Constant Distribution</a:t>
            </a:r>
            <a:endParaRPr sz="1900">
              <a:latin typeface="Calibri"/>
              <a:ea typeface="Calibri"/>
              <a:cs typeface="Calibri"/>
              <a:sym typeface="Calibri"/>
            </a:endParaRPr>
          </a:p>
        </p:txBody>
      </p:sp>
      <p:sp>
        <p:nvSpPr>
          <p:cNvPr id="138" name="Google Shape;138;g205a02813c8_0_90"/>
          <p:cNvSpPr txBox="1"/>
          <p:nvPr/>
        </p:nvSpPr>
        <p:spPr>
          <a:xfrm>
            <a:off x="4885400" y="6357975"/>
            <a:ext cx="333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alibri"/>
                <a:ea typeface="Calibri"/>
                <a:cs typeface="Calibri"/>
                <a:sym typeface="Calibri"/>
              </a:rPr>
              <a:t>Low Gain </a:t>
            </a:r>
            <a:r>
              <a:rPr lang="en-US" sz="1900">
                <a:solidFill>
                  <a:schemeClr val="dk1"/>
                </a:solidFill>
                <a:latin typeface="Calibri"/>
                <a:ea typeface="Calibri"/>
                <a:cs typeface="Calibri"/>
                <a:sym typeface="Calibri"/>
              </a:rPr>
              <a:t>Constant Distribution</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p:txBody>
      </p:sp>
      <p:sp>
        <p:nvSpPr>
          <p:cNvPr id="139" name="Google Shape;139;g205a02813c8_0_90"/>
          <p:cNvSpPr txBox="1"/>
          <p:nvPr/>
        </p:nvSpPr>
        <p:spPr>
          <a:xfrm>
            <a:off x="8614775" y="5446075"/>
            <a:ext cx="28530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alibri"/>
                <a:ea typeface="Calibri"/>
                <a:cs typeface="Calibri"/>
                <a:sym typeface="Calibri"/>
              </a:rPr>
              <a:t>Demonstrator (LBA14) </a:t>
            </a:r>
            <a:endParaRPr sz="1900">
              <a:latin typeface="Calibri"/>
              <a:ea typeface="Calibri"/>
              <a:cs typeface="Calibri"/>
              <a:sym typeface="Calibri"/>
            </a:endParaRPr>
          </a:p>
          <a:p>
            <a:pPr indent="0" lvl="0" marL="0" rtl="0" algn="l">
              <a:spcBef>
                <a:spcPts val="0"/>
              </a:spcBef>
              <a:spcAft>
                <a:spcPts val="0"/>
              </a:spcAft>
              <a:buNone/>
            </a:pPr>
            <a:r>
              <a:rPr lang="en-US" sz="1900">
                <a:solidFill>
                  <a:schemeClr val="dk1"/>
                </a:solidFill>
                <a:latin typeface="Calibri"/>
                <a:ea typeface="Calibri"/>
                <a:cs typeface="Calibri"/>
                <a:sym typeface="Calibri"/>
              </a:rPr>
              <a:t>Constant Distribution, </a:t>
            </a:r>
            <a:endParaRPr sz="1900">
              <a:solidFill>
                <a:schemeClr val="dk1"/>
              </a:solidFill>
              <a:latin typeface="Calibri"/>
              <a:ea typeface="Calibri"/>
              <a:cs typeface="Calibri"/>
              <a:sym typeface="Calibri"/>
            </a:endParaRPr>
          </a:p>
          <a:p>
            <a:pPr indent="0" lvl="0" marL="0" rtl="0" algn="l">
              <a:spcBef>
                <a:spcPts val="0"/>
              </a:spcBef>
              <a:spcAft>
                <a:spcPts val="0"/>
              </a:spcAft>
              <a:buNone/>
            </a:pPr>
            <a:r>
              <a:rPr lang="en-US" sz="1900">
                <a:solidFill>
                  <a:schemeClr val="dk1"/>
                </a:solidFill>
                <a:latin typeface="Calibri"/>
                <a:ea typeface="Calibri"/>
                <a:cs typeface="Calibri"/>
                <a:sym typeface="Calibri"/>
              </a:rPr>
              <a:t>now </a:t>
            </a:r>
            <a:r>
              <a:rPr lang="en-US" sz="1900">
                <a:solidFill>
                  <a:schemeClr val="dk1"/>
                </a:solidFill>
                <a:latin typeface="Calibri"/>
                <a:ea typeface="Calibri"/>
                <a:cs typeface="Calibri"/>
                <a:sym typeface="Calibri"/>
              </a:rPr>
              <a:t>separated</a:t>
            </a:r>
            <a:r>
              <a:rPr lang="en-US" sz="1900">
                <a:solidFill>
                  <a:schemeClr val="dk1"/>
                </a:solidFill>
                <a:latin typeface="Calibri"/>
                <a:ea typeface="Calibri"/>
                <a:cs typeface="Calibri"/>
                <a:sym typeface="Calibri"/>
              </a:rPr>
              <a:t> from low-gain</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g205a02813c8_0_109"/>
          <p:cNvPicPr preferRelativeResize="0"/>
          <p:nvPr/>
        </p:nvPicPr>
        <p:blipFill>
          <a:blip r:embed="rId3">
            <a:alphaModFix/>
          </a:blip>
          <a:stretch>
            <a:fillRect/>
          </a:stretch>
        </p:blipFill>
        <p:spPr>
          <a:xfrm>
            <a:off x="176015" y="2385725"/>
            <a:ext cx="5919985" cy="4268926"/>
          </a:xfrm>
          <a:prstGeom prst="rect">
            <a:avLst/>
          </a:prstGeom>
          <a:noFill/>
          <a:ln>
            <a:noFill/>
          </a:ln>
        </p:spPr>
      </p:pic>
      <p:pic>
        <p:nvPicPr>
          <p:cNvPr id="145" name="Google Shape;145;g205a02813c8_0_109"/>
          <p:cNvPicPr preferRelativeResize="0"/>
          <p:nvPr/>
        </p:nvPicPr>
        <p:blipFill>
          <a:blip r:embed="rId4">
            <a:alphaModFix/>
          </a:blip>
          <a:stretch>
            <a:fillRect/>
          </a:stretch>
        </p:blipFill>
        <p:spPr>
          <a:xfrm>
            <a:off x="5788575" y="2385700"/>
            <a:ext cx="5919950" cy="4268926"/>
          </a:xfrm>
          <a:prstGeom prst="rect">
            <a:avLst/>
          </a:prstGeom>
          <a:noFill/>
          <a:ln>
            <a:noFill/>
          </a:ln>
        </p:spPr>
      </p:pic>
      <p:sp>
        <p:nvSpPr>
          <p:cNvPr id="146" name="Google Shape;146;g205a02813c8_0_109"/>
          <p:cNvSpPr txBox="1"/>
          <p:nvPr/>
        </p:nvSpPr>
        <p:spPr>
          <a:xfrm>
            <a:off x="0" y="0"/>
            <a:ext cx="12192000" cy="240120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Arial"/>
                <a:ea typeface="Arial"/>
                <a:cs typeface="Arial"/>
                <a:sym typeface="Arial"/>
              </a:rPr>
              <a:t>1.b. </a:t>
            </a:r>
            <a:r>
              <a:rPr b="1" lang="en-US" sz="4800">
                <a:solidFill>
                  <a:schemeClr val="lt1"/>
                </a:solidFill>
              </a:rPr>
              <a:t>Detector Time Stability</a:t>
            </a:r>
            <a:r>
              <a:rPr b="1" i="0" lang="en-US" sz="4800" u="none" cap="none" strike="noStrike">
                <a:solidFill>
                  <a:schemeClr val="lt1"/>
                </a:solidFill>
                <a:latin typeface="Arial"/>
                <a:ea typeface="Arial"/>
                <a:cs typeface="Arial"/>
                <a:sym typeface="Arial"/>
              </a:rPr>
              <a:t>:</a:t>
            </a:r>
            <a:endParaRPr b="1" i="0" sz="4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Arial"/>
                <a:ea typeface="Arial"/>
                <a:cs typeface="Arial"/>
                <a:sym typeface="Arial"/>
              </a:rPr>
              <a:t> October 1 - November 1</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 name="Google Shape;147;g205a02813c8_0_109"/>
          <p:cNvSpPr txBox="1"/>
          <p:nvPr/>
        </p:nvSpPr>
        <p:spPr>
          <a:xfrm>
            <a:off x="1269117" y="6228600"/>
            <a:ext cx="3733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alibri"/>
                <a:ea typeface="Calibri"/>
                <a:cs typeface="Calibri"/>
                <a:sym typeface="Calibri"/>
              </a:rPr>
              <a:t>CIS Calibration Average in High Gain</a:t>
            </a:r>
            <a:endParaRPr sz="1900">
              <a:latin typeface="Calibri"/>
              <a:ea typeface="Calibri"/>
              <a:cs typeface="Calibri"/>
              <a:sym typeface="Calibri"/>
            </a:endParaRPr>
          </a:p>
        </p:txBody>
      </p:sp>
      <p:sp>
        <p:nvSpPr>
          <p:cNvPr id="148" name="Google Shape;148;g205a02813c8_0_109"/>
          <p:cNvSpPr txBox="1"/>
          <p:nvPr/>
        </p:nvSpPr>
        <p:spPr>
          <a:xfrm>
            <a:off x="7010171" y="6228600"/>
            <a:ext cx="3652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dk1"/>
                </a:solidFill>
                <a:latin typeface="Calibri"/>
                <a:ea typeface="Calibri"/>
                <a:cs typeface="Calibri"/>
                <a:sym typeface="Calibri"/>
              </a:rPr>
              <a:t>CIS Calibration Average in Low Gain</a:t>
            </a:r>
            <a:endParaRPr sz="19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graphicFrame>
        <p:nvGraphicFramePr>
          <p:cNvPr id="153" name="Google Shape;153;g205a02813c8_0_116"/>
          <p:cNvGraphicFramePr/>
          <p:nvPr/>
        </p:nvGraphicFramePr>
        <p:xfrm>
          <a:off x="6331600" y="2455967"/>
          <a:ext cx="3000000" cy="3000000"/>
        </p:xfrm>
        <a:graphic>
          <a:graphicData uri="http://schemas.openxmlformats.org/drawingml/2006/table">
            <a:tbl>
              <a:tblPr>
                <a:noFill/>
                <a:tableStyleId>{F5EA4052-2B44-4AF4-9B69-28ED939780AE}</a:tableStyleId>
              </a:tblPr>
              <a:tblGrid>
                <a:gridCol w="3789675"/>
                <a:gridCol w="1725850"/>
              </a:tblGrid>
              <a:tr h="477650">
                <a:tc>
                  <a:txBody>
                    <a:bodyPr/>
                    <a:lstStyle/>
                    <a:p>
                      <a:pPr indent="0" lvl="0" marL="0" rtl="0" algn="l">
                        <a:spcBef>
                          <a:spcPts val="0"/>
                        </a:spcBef>
                        <a:spcAft>
                          <a:spcPts val="0"/>
                        </a:spcAft>
                        <a:buNone/>
                      </a:pPr>
                      <a:r>
                        <a:rPr lang="en-US" sz="1900"/>
                        <a:t>Module (with &gt;1% change)</a:t>
                      </a:r>
                      <a:endParaRPr sz="1900"/>
                    </a:p>
                  </a:txBody>
                  <a:tcPr marT="121900" marB="121900" marR="121900" marL="121900"/>
                </a:tc>
                <a:tc>
                  <a:txBody>
                    <a:bodyPr/>
                    <a:lstStyle/>
                    <a:p>
                      <a:pPr indent="0" lvl="0" marL="0" rtl="0" algn="l">
                        <a:spcBef>
                          <a:spcPts val="0"/>
                        </a:spcBef>
                        <a:spcAft>
                          <a:spcPts val="0"/>
                        </a:spcAft>
                        <a:buNone/>
                      </a:pPr>
                      <a:r>
                        <a:rPr lang="en-US" sz="1900"/>
                        <a:t>Change (%)</a:t>
                      </a:r>
                      <a:endParaRPr sz="1900"/>
                    </a:p>
                  </a:txBody>
                  <a:tcPr marT="121900" marB="121900" marR="121900" marL="121900"/>
                </a:tc>
              </a:tr>
              <a:tr h="736975">
                <a:tc>
                  <a:txBody>
                    <a:bodyPr/>
                    <a:lstStyle/>
                    <a:p>
                      <a:pPr indent="0" lvl="0" marL="0" rtl="0" algn="l">
                        <a:spcBef>
                          <a:spcPts val="0"/>
                        </a:spcBef>
                        <a:spcAft>
                          <a:spcPts val="0"/>
                        </a:spcAft>
                        <a:buNone/>
                      </a:pPr>
                      <a:r>
                        <a:rPr lang="en-US" sz="1900"/>
                        <a:t>EBC_m30_c11_highgain/lowgain</a:t>
                      </a:r>
                      <a:endParaRPr sz="1900"/>
                    </a:p>
                  </a:txBody>
                  <a:tcPr marT="121900" marB="121900" marR="121900" marL="121900"/>
                </a:tc>
                <a:tc>
                  <a:txBody>
                    <a:bodyPr/>
                    <a:lstStyle/>
                    <a:p>
                      <a:pPr indent="0" lvl="0" marL="0" rtl="0" algn="l">
                        <a:spcBef>
                          <a:spcPts val="0"/>
                        </a:spcBef>
                        <a:spcAft>
                          <a:spcPts val="0"/>
                        </a:spcAft>
                        <a:buNone/>
                      </a:pPr>
                      <a:r>
                        <a:rPr lang="en-US" sz="1900"/>
                        <a:t>-2.80/-2.80</a:t>
                      </a:r>
                      <a:endParaRPr sz="1900"/>
                    </a:p>
                  </a:txBody>
                  <a:tcPr marT="121900" marB="121900" marR="121900" marL="121900"/>
                </a:tc>
              </a:tr>
              <a:tr h="477650">
                <a:tc>
                  <a:txBody>
                    <a:bodyPr/>
                    <a:lstStyle/>
                    <a:p>
                      <a:pPr indent="0" lvl="0" marL="0" rtl="0" algn="l">
                        <a:spcBef>
                          <a:spcPts val="0"/>
                        </a:spcBef>
                        <a:spcAft>
                          <a:spcPts val="0"/>
                        </a:spcAft>
                        <a:buNone/>
                      </a:pPr>
                      <a:r>
                        <a:rPr lang="en-US" sz="1900"/>
                        <a:t>LBA_m02_c06_highgain/lowgain</a:t>
                      </a:r>
                      <a:endParaRPr sz="1900"/>
                    </a:p>
                  </a:txBody>
                  <a:tcPr marT="121900" marB="121900" marR="121900" marL="121900"/>
                </a:tc>
                <a:tc>
                  <a:txBody>
                    <a:bodyPr/>
                    <a:lstStyle/>
                    <a:p>
                      <a:pPr indent="0" lvl="0" marL="0" rtl="0" algn="l">
                        <a:spcBef>
                          <a:spcPts val="0"/>
                        </a:spcBef>
                        <a:spcAft>
                          <a:spcPts val="0"/>
                        </a:spcAft>
                        <a:buNone/>
                      </a:pPr>
                      <a:r>
                        <a:rPr lang="en-US" sz="1900"/>
                        <a:t>-2.15/-1.87</a:t>
                      </a:r>
                      <a:endParaRPr sz="1900"/>
                    </a:p>
                  </a:txBody>
                  <a:tcPr marT="121900" marB="121900" marR="121900" marL="121900"/>
                </a:tc>
              </a:tr>
              <a:tr h="477650">
                <a:tc>
                  <a:txBody>
                    <a:bodyPr/>
                    <a:lstStyle/>
                    <a:p>
                      <a:pPr indent="0" lvl="0" marL="0" rtl="0" algn="l">
                        <a:spcBef>
                          <a:spcPts val="0"/>
                        </a:spcBef>
                        <a:spcAft>
                          <a:spcPts val="0"/>
                        </a:spcAft>
                        <a:buNone/>
                      </a:pPr>
                      <a:r>
                        <a:rPr lang="en-US" sz="1900"/>
                        <a:t>LBA_m51_c12_highgain</a:t>
                      </a:r>
                      <a:endParaRPr sz="1900"/>
                    </a:p>
                  </a:txBody>
                  <a:tcPr marT="121900" marB="121900" marR="121900" marL="121900"/>
                </a:tc>
                <a:tc>
                  <a:txBody>
                    <a:bodyPr/>
                    <a:lstStyle/>
                    <a:p>
                      <a:pPr indent="0" lvl="0" marL="0" rtl="0" algn="l">
                        <a:spcBef>
                          <a:spcPts val="0"/>
                        </a:spcBef>
                        <a:spcAft>
                          <a:spcPts val="0"/>
                        </a:spcAft>
                        <a:buNone/>
                      </a:pPr>
                      <a:r>
                        <a:rPr lang="en-US" sz="1900"/>
                        <a:t>+1.29</a:t>
                      </a:r>
                      <a:endParaRPr sz="1900"/>
                    </a:p>
                  </a:txBody>
                  <a:tcPr marT="121900" marB="121900" marR="121900" marL="121900"/>
                </a:tc>
              </a:tr>
              <a:tr h="477650">
                <a:tc>
                  <a:txBody>
                    <a:bodyPr/>
                    <a:lstStyle/>
                    <a:p>
                      <a:pPr indent="0" lvl="0" marL="0" rtl="0" algn="l">
                        <a:spcBef>
                          <a:spcPts val="0"/>
                        </a:spcBef>
                        <a:spcAft>
                          <a:spcPts val="0"/>
                        </a:spcAft>
                        <a:buNone/>
                      </a:pPr>
                      <a:r>
                        <a:rPr lang="en-US" sz="1900"/>
                        <a:t>LBA_m35_c08_highgain</a:t>
                      </a:r>
                      <a:endParaRPr sz="1900"/>
                    </a:p>
                  </a:txBody>
                  <a:tcPr marT="121900" marB="121900" marR="121900" marL="121900"/>
                </a:tc>
                <a:tc>
                  <a:txBody>
                    <a:bodyPr/>
                    <a:lstStyle/>
                    <a:p>
                      <a:pPr indent="0" lvl="0" marL="0" rtl="0" algn="l">
                        <a:spcBef>
                          <a:spcPts val="0"/>
                        </a:spcBef>
                        <a:spcAft>
                          <a:spcPts val="0"/>
                        </a:spcAft>
                        <a:buNone/>
                      </a:pPr>
                      <a:r>
                        <a:rPr lang="en-US" sz="1900"/>
                        <a:t>+1.29</a:t>
                      </a:r>
                      <a:endParaRPr sz="1900"/>
                    </a:p>
                  </a:txBody>
                  <a:tcPr marT="121900" marB="121900" marR="121900" marL="121900"/>
                </a:tc>
              </a:tr>
              <a:tr h="477650">
                <a:tc>
                  <a:txBody>
                    <a:bodyPr/>
                    <a:lstStyle/>
                    <a:p>
                      <a:pPr indent="0" lvl="0" marL="0" rtl="0" algn="l">
                        <a:spcBef>
                          <a:spcPts val="0"/>
                        </a:spcBef>
                        <a:spcAft>
                          <a:spcPts val="0"/>
                        </a:spcAft>
                        <a:buNone/>
                      </a:pPr>
                      <a:r>
                        <a:rPr lang="en-US" sz="1900"/>
                        <a:t>LBC_m57_c06_highgain</a:t>
                      </a:r>
                      <a:endParaRPr sz="1900"/>
                    </a:p>
                  </a:txBody>
                  <a:tcPr marT="121900" marB="121900" marR="121900" marL="121900"/>
                </a:tc>
                <a:tc>
                  <a:txBody>
                    <a:bodyPr/>
                    <a:lstStyle/>
                    <a:p>
                      <a:pPr indent="0" lvl="0" marL="0" rtl="0" algn="l">
                        <a:spcBef>
                          <a:spcPts val="0"/>
                        </a:spcBef>
                        <a:spcAft>
                          <a:spcPts val="0"/>
                        </a:spcAft>
                        <a:buNone/>
                      </a:pPr>
                      <a:r>
                        <a:rPr lang="en-US" sz="1900"/>
                        <a:t>+1.28</a:t>
                      </a:r>
                      <a:endParaRPr sz="1900"/>
                    </a:p>
                  </a:txBody>
                  <a:tcPr marT="121900" marB="121900" marR="121900" marL="121900"/>
                </a:tc>
              </a:tr>
            </a:tbl>
          </a:graphicData>
        </a:graphic>
      </p:graphicFrame>
      <p:pic>
        <p:nvPicPr>
          <p:cNvPr id="154" name="Google Shape;154;g205a02813c8_0_116"/>
          <p:cNvPicPr preferRelativeResize="0"/>
          <p:nvPr/>
        </p:nvPicPr>
        <p:blipFill>
          <a:blip r:embed="rId3">
            <a:alphaModFix/>
          </a:blip>
          <a:stretch>
            <a:fillRect/>
          </a:stretch>
        </p:blipFill>
        <p:spPr>
          <a:xfrm>
            <a:off x="50800" y="2169767"/>
            <a:ext cx="6077601" cy="4382592"/>
          </a:xfrm>
          <a:prstGeom prst="rect">
            <a:avLst/>
          </a:prstGeom>
          <a:noFill/>
          <a:ln>
            <a:noFill/>
          </a:ln>
        </p:spPr>
      </p:pic>
      <p:sp>
        <p:nvSpPr>
          <p:cNvPr id="155" name="Google Shape;155;g205a02813c8_0_116"/>
          <p:cNvSpPr txBox="1"/>
          <p:nvPr/>
        </p:nvSpPr>
        <p:spPr>
          <a:xfrm>
            <a:off x="0" y="0"/>
            <a:ext cx="12192000" cy="240120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Arial"/>
                <a:ea typeface="Arial"/>
                <a:cs typeface="Arial"/>
                <a:sym typeface="Arial"/>
              </a:rPr>
              <a:t>1.b. </a:t>
            </a:r>
            <a:r>
              <a:rPr b="1" lang="en-US" sz="4800">
                <a:solidFill>
                  <a:schemeClr val="lt1"/>
                </a:solidFill>
              </a:rPr>
              <a:t>CIS Constant Long-Term Stability</a:t>
            </a:r>
            <a:r>
              <a:rPr b="1" i="0" lang="en-US" sz="4800" u="none" cap="none" strike="noStrike">
                <a:solidFill>
                  <a:schemeClr val="lt1"/>
                </a:solidFill>
                <a:latin typeface="Arial"/>
                <a:ea typeface="Arial"/>
                <a:cs typeface="Arial"/>
                <a:sym typeface="Arial"/>
              </a:rPr>
              <a:t>:</a:t>
            </a:r>
            <a:endParaRPr b="1" i="0" sz="4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Arial"/>
                <a:ea typeface="Arial"/>
                <a:cs typeface="Arial"/>
                <a:sym typeface="Arial"/>
              </a:rPr>
              <a:t> October 1 - November 1</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 name="Google Shape;156;g205a02813c8_0_116"/>
          <p:cNvSpPr txBox="1"/>
          <p:nvPr/>
        </p:nvSpPr>
        <p:spPr>
          <a:xfrm>
            <a:off x="50750" y="6200875"/>
            <a:ext cx="6077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alibri"/>
                <a:ea typeface="Calibri"/>
                <a:cs typeface="Calibri"/>
                <a:sym typeface="Calibri"/>
              </a:rPr>
              <a:t>Number of Channels vs. Percentage of CIS constant change</a:t>
            </a:r>
            <a:endParaRPr sz="1900">
              <a:latin typeface="Calibri"/>
              <a:ea typeface="Calibri"/>
              <a:cs typeface="Calibri"/>
              <a:sym typeface="Calibri"/>
            </a:endParaRPr>
          </a:p>
        </p:txBody>
      </p:sp>
      <p:sp>
        <p:nvSpPr>
          <p:cNvPr id="157" name="Google Shape;157;g205a02813c8_0_116"/>
          <p:cNvSpPr txBox="1"/>
          <p:nvPr/>
        </p:nvSpPr>
        <p:spPr>
          <a:xfrm>
            <a:off x="6271350" y="6012150"/>
            <a:ext cx="5817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alibri"/>
                <a:ea typeface="Calibri"/>
                <a:cs typeface="Calibri"/>
                <a:sym typeface="Calibri"/>
              </a:rPr>
              <a:t>List of Modules that have at least one CIS constant change larger than 1% and their maximum change rate</a:t>
            </a:r>
            <a:endParaRPr sz="19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05a02813c8_0_123"/>
          <p:cNvSpPr txBox="1"/>
          <p:nvPr/>
        </p:nvSpPr>
        <p:spPr>
          <a:xfrm>
            <a:off x="352149" y="6438500"/>
            <a:ext cx="64128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t>(Note: There is some overflow beyond RMS/mean = 1)</a:t>
            </a:r>
            <a:endParaRPr sz="1900"/>
          </a:p>
        </p:txBody>
      </p:sp>
      <p:pic>
        <p:nvPicPr>
          <p:cNvPr id="163" name="Google Shape;163;g205a02813c8_0_123"/>
          <p:cNvPicPr preferRelativeResize="0"/>
          <p:nvPr/>
        </p:nvPicPr>
        <p:blipFill>
          <a:blip r:embed="rId3">
            <a:alphaModFix/>
          </a:blip>
          <a:stretch>
            <a:fillRect/>
          </a:stretch>
        </p:blipFill>
        <p:spPr>
          <a:xfrm>
            <a:off x="548951" y="2749298"/>
            <a:ext cx="5447058" cy="3818545"/>
          </a:xfrm>
          <a:prstGeom prst="rect">
            <a:avLst/>
          </a:prstGeom>
          <a:noFill/>
          <a:ln>
            <a:noFill/>
          </a:ln>
        </p:spPr>
      </p:pic>
      <p:pic>
        <p:nvPicPr>
          <p:cNvPr id="164" name="Google Shape;164;g205a02813c8_0_123"/>
          <p:cNvPicPr preferRelativeResize="0"/>
          <p:nvPr/>
        </p:nvPicPr>
        <p:blipFill>
          <a:blip r:embed="rId4">
            <a:alphaModFix/>
          </a:blip>
          <a:stretch>
            <a:fillRect/>
          </a:stretch>
        </p:blipFill>
        <p:spPr>
          <a:xfrm>
            <a:off x="6420336" y="2678100"/>
            <a:ext cx="5222715" cy="3661291"/>
          </a:xfrm>
          <a:prstGeom prst="rect">
            <a:avLst/>
          </a:prstGeom>
          <a:noFill/>
          <a:ln>
            <a:noFill/>
          </a:ln>
        </p:spPr>
      </p:pic>
      <p:cxnSp>
        <p:nvCxnSpPr>
          <p:cNvPr id="165" name="Google Shape;165;g205a02813c8_0_123"/>
          <p:cNvCxnSpPr>
            <a:stCxn id="166" idx="0"/>
            <a:endCxn id="167" idx="4"/>
          </p:cNvCxnSpPr>
          <p:nvPr/>
        </p:nvCxnSpPr>
        <p:spPr>
          <a:xfrm flipH="1" rot="10800000">
            <a:off x="9626050" y="4949450"/>
            <a:ext cx="696300" cy="1165800"/>
          </a:xfrm>
          <a:prstGeom prst="straightConnector1">
            <a:avLst/>
          </a:prstGeom>
          <a:noFill/>
          <a:ln cap="flat" cmpd="sng" w="9525">
            <a:solidFill>
              <a:srgbClr val="FF00FF"/>
            </a:solidFill>
            <a:prstDash val="solid"/>
            <a:round/>
            <a:headEnd len="med" w="med" type="none"/>
            <a:tailEnd len="med" w="med" type="none"/>
          </a:ln>
        </p:spPr>
      </p:cxnSp>
      <p:sp>
        <p:nvSpPr>
          <p:cNvPr id="167" name="Google Shape;167;g205a02813c8_0_123"/>
          <p:cNvSpPr/>
          <p:nvPr/>
        </p:nvSpPr>
        <p:spPr>
          <a:xfrm>
            <a:off x="9956500" y="4367575"/>
            <a:ext cx="731700" cy="582000"/>
          </a:xfrm>
          <a:prstGeom prst="ellipse">
            <a:avLst/>
          </a:prstGeom>
          <a:noFill/>
          <a:ln cap="flat" cmpd="sng" w="9525">
            <a:solidFill>
              <a:srgbClr val="FF00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 name="Google Shape;168;g205a02813c8_0_123"/>
          <p:cNvSpPr txBox="1"/>
          <p:nvPr/>
        </p:nvSpPr>
        <p:spPr>
          <a:xfrm>
            <a:off x="0" y="0"/>
            <a:ext cx="12192000" cy="240120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Arial"/>
                <a:ea typeface="Arial"/>
                <a:cs typeface="Arial"/>
                <a:sym typeface="Arial"/>
              </a:rPr>
              <a:t>1.b. </a:t>
            </a:r>
            <a:r>
              <a:rPr b="1" lang="en-US" sz="4800">
                <a:solidFill>
                  <a:schemeClr val="lt1"/>
                </a:solidFill>
              </a:rPr>
              <a:t>CIS Constant RMS/Mean</a:t>
            </a:r>
            <a:r>
              <a:rPr b="1" i="0" lang="en-US" sz="4800" u="none" cap="none" strike="noStrike">
                <a:solidFill>
                  <a:schemeClr val="lt1"/>
                </a:solidFill>
                <a:latin typeface="Arial"/>
                <a:ea typeface="Arial"/>
                <a:cs typeface="Arial"/>
                <a:sym typeface="Arial"/>
              </a:rPr>
              <a:t>:</a:t>
            </a:r>
            <a:endParaRPr b="1" i="0" sz="4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Arial"/>
                <a:ea typeface="Arial"/>
                <a:cs typeface="Arial"/>
                <a:sym typeface="Arial"/>
              </a:rPr>
              <a:t> October 1 - November 1</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9" name="Google Shape;169;g205a02813c8_0_123"/>
          <p:cNvSpPr txBox="1"/>
          <p:nvPr/>
        </p:nvSpPr>
        <p:spPr>
          <a:xfrm>
            <a:off x="130513" y="6146150"/>
            <a:ext cx="6753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alibri"/>
                <a:ea typeface="Calibri"/>
                <a:cs typeface="Calibri"/>
                <a:sym typeface="Calibri"/>
              </a:rPr>
              <a:t>CIS constant RMS/Mean of High-Gain, Low-Gain and Demonstrator</a:t>
            </a:r>
            <a:endParaRPr sz="1900">
              <a:latin typeface="Calibri"/>
              <a:ea typeface="Calibri"/>
              <a:cs typeface="Calibri"/>
              <a:sym typeface="Calibri"/>
            </a:endParaRPr>
          </a:p>
        </p:txBody>
      </p:sp>
      <p:sp>
        <p:nvSpPr>
          <p:cNvPr id="166" name="Google Shape;166;g205a02813c8_0_123"/>
          <p:cNvSpPr txBox="1"/>
          <p:nvPr/>
        </p:nvSpPr>
        <p:spPr>
          <a:xfrm>
            <a:off x="7170550" y="6115250"/>
            <a:ext cx="4911000" cy="538800"/>
          </a:xfrm>
          <a:prstGeom prst="rect">
            <a:avLst/>
          </a:prstGeom>
          <a:noFill/>
          <a:ln cap="flat" cmpd="sng" w="9525">
            <a:solidFill>
              <a:srgbClr val="FF00FF"/>
            </a:solidFill>
            <a:prstDash val="solid"/>
            <a:round/>
            <a:headEnd len="sm" w="sm" type="none"/>
            <a:tailEnd len="sm" w="sm" type="none"/>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t>List of high RMS/mean channels identified </a:t>
            </a:r>
            <a:endParaRPr sz="1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1"/>
          <p:cNvSpPr txBox="1"/>
          <p:nvPr>
            <p:ph idx="1" type="body"/>
          </p:nvPr>
        </p:nvSpPr>
        <p:spPr>
          <a:xfrm>
            <a:off x="720900" y="2541450"/>
            <a:ext cx="10750200" cy="329310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None/>
            </a:pPr>
            <a:r>
              <a:rPr lang="en-US" sz="2100">
                <a:latin typeface="Arial"/>
                <a:ea typeface="Arial"/>
                <a:cs typeface="Arial"/>
                <a:sym typeface="Arial"/>
              </a:rPr>
              <a:t>Every year, when data taking is over, it's time to prepare CIS constants for reprocessing.</a:t>
            </a:r>
            <a:endParaRPr sz="2100">
              <a:latin typeface="Arial"/>
              <a:ea typeface="Arial"/>
              <a:cs typeface="Arial"/>
              <a:sym typeface="Arial"/>
            </a:endParaRPr>
          </a:p>
          <a:p>
            <a:pPr indent="0" lvl="0" marL="0" marR="0" rtl="0" algn="l">
              <a:lnSpc>
                <a:spcPct val="90000"/>
              </a:lnSpc>
              <a:spcBef>
                <a:spcPts val="0"/>
              </a:spcBef>
              <a:spcAft>
                <a:spcPts val="0"/>
              </a:spcAft>
              <a:buNone/>
            </a:pPr>
            <a:r>
              <a:t/>
            </a:r>
            <a:endParaRPr sz="2100">
              <a:latin typeface="Arial"/>
              <a:ea typeface="Arial"/>
              <a:cs typeface="Arial"/>
              <a:sym typeface="Arial"/>
            </a:endParaRPr>
          </a:p>
          <a:p>
            <a:pPr indent="0" lvl="0" marL="0" marR="0" rtl="0" algn="l">
              <a:lnSpc>
                <a:spcPct val="90000"/>
              </a:lnSpc>
              <a:spcBef>
                <a:spcPts val="0"/>
              </a:spcBef>
              <a:spcAft>
                <a:spcPts val="0"/>
              </a:spcAft>
              <a:buNone/>
            </a:pPr>
            <a:r>
              <a:rPr b="1" lang="en-US" sz="2100">
                <a:latin typeface="Arial"/>
                <a:ea typeface="Arial"/>
                <a:cs typeface="Arial"/>
                <a:sym typeface="Arial"/>
              </a:rPr>
              <a:t>Ideology: </a:t>
            </a:r>
            <a:endParaRPr b="1" sz="2100">
              <a:latin typeface="Arial"/>
              <a:ea typeface="Arial"/>
              <a:cs typeface="Arial"/>
              <a:sym typeface="Arial"/>
            </a:endParaRPr>
          </a:p>
          <a:p>
            <a:pPr indent="-361950" lvl="0" marL="457200" marR="0" rtl="0" algn="l">
              <a:lnSpc>
                <a:spcPct val="90000"/>
              </a:lnSpc>
              <a:spcBef>
                <a:spcPts val="0"/>
              </a:spcBef>
              <a:spcAft>
                <a:spcPts val="0"/>
              </a:spcAft>
              <a:buSzPts val="2100"/>
              <a:buFont typeface="Arial"/>
              <a:buChar char="●"/>
            </a:pPr>
            <a:r>
              <a:rPr lang="en-US" sz="2100">
                <a:latin typeface="Arial"/>
                <a:ea typeface="Arial"/>
                <a:cs typeface="Arial"/>
                <a:sym typeface="Arial"/>
              </a:rPr>
              <a:t>We want to guarantee that we have the best possible CIS constant year round. There may not be one value for the entire run period; there could be multiple different stable values over the course of many months</a:t>
            </a:r>
            <a:endParaRPr sz="2100">
              <a:latin typeface="Arial"/>
              <a:ea typeface="Arial"/>
              <a:cs typeface="Arial"/>
              <a:sym typeface="Arial"/>
            </a:endParaRPr>
          </a:p>
          <a:p>
            <a:pPr indent="-361950" lvl="0" marL="457200" marR="0" rtl="0" algn="l">
              <a:lnSpc>
                <a:spcPct val="90000"/>
              </a:lnSpc>
              <a:spcBef>
                <a:spcPts val="0"/>
              </a:spcBef>
              <a:spcAft>
                <a:spcPts val="0"/>
              </a:spcAft>
              <a:buSzPts val="2100"/>
              <a:buFont typeface="Arial"/>
              <a:buChar char="●"/>
            </a:pPr>
            <a:r>
              <a:rPr lang="en-US" sz="2100">
                <a:latin typeface="Arial"/>
                <a:ea typeface="Arial"/>
                <a:cs typeface="Arial"/>
                <a:sym typeface="Arial"/>
              </a:rPr>
              <a:t>Any change in the CIS constant by more than 0.5% is detected and stored </a:t>
            </a:r>
            <a:endParaRPr sz="2100">
              <a:latin typeface="Arial"/>
              <a:ea typeface="Arial"/>
              <a:cs typeface="Arial"/>
              <a:sym typeface="Arial"/>
            </a:endParaRPr>
          </a:p>
          <a:p>
            <a:pPr indent="457200" lvl="0" marL="0" marR="0" rtl="0" algn="l">
              <a:lnSpc>
                <a:spcPct val="90000"/>
              </a:lnSpc>
              <a:spcBef>
                <a:spcPts val="0"/>
              </a:spcBef>
              <a:spcAft>
                <a:spcPts val="0"/>
              </a:spcAft>
              <a:buNone/>
            </a:pPr>
            <a:r>
              <a:t/>
            </a:r>
            <a:endParaRPr sz="2100">
              <a:latin typeface="Arial"/>
              <a:ea typeface="Arial"/>
              <a:cs typeface="Arial"/>
              <a:sym typeface="Arial"/>
            </a:endParaRPr>
          </a:p>
          <a:p>
            <a:pPr indent="0" lvl="0" marL="0" marR="0" rtl="0" algn="l">
              <a:lnSpc>
                <a:spcPct val="90000"/>
              </a:lnSpc>
              <a:spcBef>
                <a:spcPts val="0"/>
              </a:spcBef>
              <a:spcAft>
                <a:spcPts val="0"/>
              </a:spcAft>
              <a:buNone/>
            </a:pPr>
            <a:r>
              <a:rPr lang="en-US" sz="2100">
                <a:latin typeface="Arial"/>
                <a:ea typeface="Arial"/>
                <a:cs typeface="Arial"/>
                <a:sym typeface="Arial"/>
              </a:rPr>
              <a:t>During normal monthly CIS calibrations, we assign ONE constant for each channel based on the calibration runs of that month. This updates the future database value for the next month.</a:t>
            </a:r>
            <a:endParaRPr sz="2100">
              <a:latin typeface="Arial"/>
              <a:ea typeface="Arial"/>
              <a:cs typeface="Arial"/>
              <a:sym typeface="Arial"/>
            </a:endParaRPr>
          </a:p>
          <a:p>
            <a:pPr indent="0" lvl="0" marL="0" marR="0" rtl="0" algn="l">
              <a:lnSpc>
                <a:spcPct val="90000"/>
              </a:lnSpc>
              <a:spcBef>
                <a:spcPts val="0"/>
              </a:spcBef>
              <a:spcAft>
                <a:spcPts val="0"/>
              </a:spcAft>
              <a:buNone/>
            </a:pPr>
            <a:r>
              <a:t/>
            </a:r>
            <a:endParaRPr sz="2100">
              <a:latin typeface="Arial"/>
              <a:ea typeface="Arial"/>
              <a:cs typeface="Arial"/>
              <a:sym typeface="Arial"/>
            </a:endParaRPr>
          </a:p>
        </p:txBody>
      </p:sp>
      <p:sp>
        <p:nvSpPr>
          <p:cNvPr id="175" name="Google Shape;175;p11"/>
          <p:cNvSpPr txBox="1"/>
          <p:nvPr/>
        </p:nvSpPr>
        <p:spPr>
          <a:xfrm>
            <a:off x="0" y="0"/>
            <a:ext cx="12192000" cy="1939500"/>
          </a:xfrm>
          <a:prstGeom prst="rect">
            <a:avLst/>
          </a:prstGeom>
          <a:solidFill>
            <a:srgbClr val="1E4E7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Arial"/>
                <a:ea typeface="Arial"/>
                <a:cs typeface="Arial"/>
                <a:sym typeface="Arial"/>
              </a:rPr>
              <a:t>2. </a:t>
            </a:r>
            <a:r>
              <a:rPr b="1" lang="en-US" sz="4800">
                <a:solidFill>
                  <a:schemeClr val="lt1"/>
                </a:solidFill>
              </a:rPr>
              <a:t>End-of-Year Recalibration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 name="Google Shape;176;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2022-08-11T10:20:40Z</dcterms:created>
  <dc:creator>Jacky Li</dc:creator>
</cp:coreProperties>
</file>